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28" r:id="rId2"/>
    <p:sldId id="261" r:id="rId3"/>
    <p:sldId id="332" r:id="rId4"/>
    <p:sldId id="329" r:id="rId5"/>
    <p:sldId id="330" r:id="rId6"/>
    <p:sldId id="336" r:id="rId7"/>
    <p:sldId id="335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FF6600"/>
    <a:srgbClr val="1E76B8"/>
    <a:srgbClr val="002E8A"/>
    <a:srgbClr val="003399"/>
    <a:srgbClr val="7D5008"/>
    <a:srgbClr val="FFCC66"/>
    <a:srgbClr val="FF99CC"/>
    <a:srgbClr val="0033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E7A0F9-2B47-40F7-9C17-F58E81CB24FA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DB49-0931-4F22-8E8D-5BC27688EBB4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57997-6329-1510-C253-4B0150AD5DDA}"/>
              </a:ext>
            </a:extLst>
          </p:cNvPr>
          <p:cNvSpPr txBox="1"/>
          <p:nvPr/>
        </p:nvSpPr>
        <p:spPr>
          <a:xfrm>
            <a:off x="3744686" y="4254721"/>
            <a:ext cx="8445873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หลักสูตร..........................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สาขาวิชา.......................................</a:t>
            </a:r>
          </a:p>
          <a:p>
            <a:pPr algn="ctr"/>
            <a:endParaRPr lang="th-TH" sz="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ปริญญาตรี/บัณฑิตศึกษา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4834" y="-13830"/>
            <a:ext cx="12226834" cy="6890881"/>
            <a:chOff x="-34834" y="-13830"/>
            <a:chExt cx="12226834" cy="6890881"/>
          </a:xfrm>
        </p:grpSpPr>
        <p:grpSp>
          <p:nvGrpSpPr>
            <p:cNvPr id="2" name="Group 1"/>
            <p:cNvGrpSpPr/>
            <p:nvPr/>
          </p:nvGrpSpPr>
          <p:grpSpPr>
            <a:xfrm>
              <a:off x="-1440" y="2231399"/>
              <a:ext cx="12191999" cy="2016212"/>
              <a:chOff x="-1440" y="1987559"/>
              <a:chExt cx="12191999" cy="2016212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D627A97D-D8E2-4240-9113-6E033FC81188}"/>
                  </a:ext>
                </a:extLst>
              </p:cNvPr>
              <p:cNvSpPr/>
              <p:nvPr/>
            </p:nvSpPr>
            <p:spPr>
              <a:xfrm flipH="1">
                <a:off x="-1440" y="1987559"/>
                <a:ext cx="12191999" cy="2016212"/>
              </a:xfrm>
              <a:prstGeom prst="rect">
                <a:avLst/>
              </a:prstGeom>
              <a:solidFill>
                <a:srgbClr val="1E76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6C3973-B437-4A64-BDCB-C65AB61CFB93}"/>
                  </a:ext>
                </a:extLst>
              </p:cNvPr>
              <p:cNvSpPr txBox="1"/>
              <p:nvPr/>
            </p:nvSpPr>
            <p:spPr>
              <a:xfrm>
                <a:off x="5389641" y="2085498"/>
                <a:ext cx="6731183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(ร่าง</a:t>
                </a: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  <a: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/>
                </a:r>
                <a:b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หลักสูตรปรับปรุง</a:t>
                </a:r>
                <a:endParaRPr lang="th-TH" sz="5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pic>
          <p:nvPicPr>
            <p:cNvPr id="18" name="Picture Placeholder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7" r="12777"/>
            <a:stretch>
              <a:fillRect/>
            </a:stretch>
          </p:blipFill>
          <p:spPr>
            <a:xfrm>
              <a:off x="-30527" y="-13830"/>
              <a:ext cx="7415396" cy="6886575"/>
            </a:xfrm>
            <a:custGeom>
              <a:avLst/>
              <a:gdLst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304398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0 w 7155850"/>
                <a:gd name="connsiteY14" fmla="*/ 6858000 h 6877050"/>
                <a:gd name="connsiteX15" fmla="*/ 0 w 7155850"/>
                <a:gd name="connsiteY15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1329860 w 7155850"/>
                <a:gd name="connsiteY12" fmla="*/ 6877050 h 6877050"/>
                <a:gd name="connsiteX13" fmla="*/ 0 w 7155850"/>
                <a:gd name="connsiteY13" fmla="*/ 6858000 h 6877050"/>
                <a:gd name="connsiteX14" fmla="*/ 0 w 7155850"/>
                <a:gd name="connsiteY14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0 w 7155850"/>
                <a:gd name="connsiteY12" fmla="*/ 6858000 h 6877050"/>
                <a:gd name="connsiteX13" fmla="*/ 0 w 7155850"/>
                <a:gd name="connsiteY13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0 w 7155850"/>
                <a:gd name="connsiteY11" fmla="*/ 6858000 h 6877050"/>
                <a:gd name="connsiteX12" fmla="*/ 0 w 7155850"/>
                <a:gd name="connsiteY12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2945517 w 7155850"/>
                <a:gd name="connsiteY7" fmla="*/ 6877050 h 6877050"/>
                <a:gd name="connsiteX8" fmla="*/ 2928567 w 7155850"/>
                <a:gd name="connsiteY8" fmla="*/ 6849441 h 6877050"/>
                <a:gd name="connsiteX9" fmla="*/ 2911768 w 7155850"/>
                <a:gd name="connsiteY9" fmla="*/ 6877050 h 6877050"/>
                <a:gd name="connsiteX10" fmla="*/ 0 w 7155850"/>
                <a:gd name="connsiteY10" fmla="*/ 6858000 h 6877050"/>
                <a:gd name="connsiteX11" fmla="*/ 0 w 7155850"/>
                <a:gd name="connsiteY11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2945517 w 7155850"/>
                <a:gd name="connsiteY6" fmla="*/ 6877050 h 6877050"/>
                <a:gd name="connsiteX7" fmla="*/ 2928567 w 7155850"/>
                <a:gd name="connsiteY7" fmla="*/ 6849441 h 6877050"/>
                <a:gd name="connsiteX8" fmla="*/ 2911768 w 7155850"/>
                <a:gd name="connsiteY8" fmla="*/ 6877050 h 6877050"/>
                <a:gd name="connsiteX9" fmla="*/ 0 w 7155850"/>
                <a:gd name="connsiteY9" fmla="*/ 6858000 h 6877050"/>
                <a:gd name="connsiteX10" fmla="*/ 0 w 7155850"/>
                <a:gd name="connsiteY10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2945517 w 7155850"/>
                <a:gd name="connsiteY5" fmla="*/ 6877050 h 6877050"/>
                <a:gd name="connsiteX6" fmla="*/ 2928567 w 7155850"/>
                <a:gd name="connsiteY6" fmla="*/ 6849441 h 6877050"/>
                <a:gd name="connsiteX7" fmla="*/ 2911768 w 7155850"/>
                <a:gd name="connsiteY7" fmla="*/ 6877050 h 6877050"/>
                <a:gd name="connsiteX8" fmla="*/ 0 w 7155850"/>
                <a:gd name="connsiteY8" fmla="*/ 6858000 h 6877050"/>
                <a:gd name="connsiteX9" fmla="*/ 0 w 7155850"/>
                <a:gd name="connsiteY9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2945517 w 7155850"/>
                <a:gd name="connsiteY4" fmla="*/ 6877050 h 6877050"/>
                <a:gd name="connsiteX5" fmla="*/ 2928567 w 7155850"/>
                <a:gd name="connsiteY5" fmla="*/ 6849441 h 6877050"/>
                <a:gd name="connsiteX6" fmla="*/ 2911768 w 7155850"/>
                <a:gd name="connsiteY6" fmla="*/ 6877050 h 6877050"/>
                <a:gd name="connsiteX7" fmla="*/ 0 w 7155850"/>
                <a:gd name="connsiteY7" fmla="*/ 6858000 h 6877050"/>
                <a:gd name="connsiteX8" fmla="*/ 0 w 7155850"/>
                <a:gd name="connsiteY8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155850 w 7155850"/>
                <a:gd name="connsiteY2" fmla="*/ 19050 h 6877050"/>
                <a:gd name="connsiteX3" fmla="*/ 2945517 w 7155850"/>
                <a:gd name="connsiteY3" fmla="*/ 6877050 h 6877050"/>
                <a:gd name="connsiteX4" fmla="*/ 2928567 w 7155850"/>
                <a:gd name="connsiteY4" fmla="*/ 6849441 h 6877050"/>
                <a:gd name="connsiteX5" fmla="*/ 2911768 w 7155850"/>
                <a:gd name="connsiteY5" fmla="*/ 6877050 h 6877050"/>
                <a:gd name="connsiteX6" fmla="*/ 0 w 7155850"/>
                <a:gd name="connsiteY6" fmla="*/ 6858000 h 6877050"/>
                <a:gd name="connsiteX7" fmla="*/ 0 w 7155850"/>
                <a:gd name="connsiteY7" fmla="*/ 0 h 6877050"/>
                <a:gd name="connsiteX0" fmla="*/ 0 w 7155850"/>
                <a:gd name="connsiteY0" fmla="*/ 0 h 6877050"/>
                <a:gd name="connsiteX1" fmla="*/ 7155850 w 7155850"/>
                <a:gd name="connsiteY1" fmla="*/ 19050 h 6877050"/>
                <a:gd name="connsiteX2" fmla="*/ 2945517 w 7155850"/>
                <a:gd name="connsiteY2" fmla="*/ 6877050 h 6877050"/>
                <a:gd name="connsiteX3" fmla="*/ 2928567 w 7155850"/>
                <a:gd name="connsiteY3" fmla="*/ 6849441 h 6877050"/>
                <a:gd name="connsiteX4" fmla="*/ 2911768 w 7155850"/>
                <a:gd name="connsiteY4" fmla="*/ 6877050 h 6877050"/>
                <a:gd name="connsiteX5" fmla="*/ 0 w 7155850"/>
                <a:gd name="connsiteY5" fmla="*/ 6858000 h 6877050"/>
                <a:gd name="connsiteX6" fmla="*/ 0 w 7155850"/>
                <a:gd name="connsiteY6" fmla="*/ 0 h 6877050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2911768 w 7184425"/>
                <a:gd name="connsiteY4" fmla="*/ 6886575 h 6886575"/>
                <a:gd name="connsiteX5" fmla="*/ 0 w 7184425"/>
                <a:gd name="connsiteY5" fmla="*/ 6867525 h 6886575"/>
                <a:gd name="connsiteX6" fmla="*/ 0 w 7184425"/>
                <a:gd name="connsiteY6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0 w 7184425"/>
                <a:gd name="connsiteY4" fmla="*/ 6867525 h 6886575"/>
                <a:gd name="connsiteX5" fmla="*/ 0 w 7184425"/>
                <a:gd name="connsiteY5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0 w 7184425"/>
                <a:gd name="connsiteY3" fmla="*/ 6867525 h 6886575"/>
                <a:gd name="connsiteX4" fmla="*/ 0 w 7184425"/>
                <a:gd name="connsiteY4" fmla="*/ 9525 h 688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425" h="6886575">
                  <a:moveTo>
                    <a:pt x="0" y="9525"/>
                  </a:moveTo>
                  <a:lnTo>
                    <a:pt x="7184425" y="0"/>
                  </a:lnTo>
                  <a:lnTo>
                    <a:pt x="2945517" y="6886575"/>
                  </a:lnTo>
                  <a:lnTo>
                    <a:pt x="0" y="6867525"/>
                  </a:lnTo>
                  <a:lnTo>
                    <a:pt x="0" y="9525"/>
                  </a:lnTo>
                  <a:close/>
                </a:path>
              </a:pathLst>
            </a:custGeom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3C6386F8-5933-46CE-8CBE-00A7BF33875C}"/>
                </a:ext>
              </a:extLst>
            </p:cNvPr>
            <p:cNvSpPr/>
            <p:nvPr/>
          </p:nvSpPr>
          <p:spPr>
            <a:xfrm>
              <a:off x="2987506" y="-9068"/>
              <a:ext cx="4804271" cy="6877049"/>
            </a:xfrm>
            <a:prstGeom prst="parallelogram">
              <a:avLst>
                <a:gd name="adj" fmla="val 88137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23972" t="12641" r="64932" b="79080"/>
            <a:stretch/>
          </p:blipFill>
          <p:spPr>
            <a:xfrm>
              <a:off x="7791777" y="264729"/>
              <a:ext cx="3464582" cy="182845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90206-8580-4FC7-A158-1E69B2B51C5E}"/>
                </a:ext>
              </a:extLst>
            </p:cNvPr>
            <p:cNvSpPr/>
            <p:nvPr/>
          </p:nvSpPr>
          <p:spPr>
            <a:xfrm>
              <a:off x="-34834" y="6576605"/>
              <a:ext cx="12226834" cy="3004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050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ผลลัพธ์การเรียนรู้ที่ตลาดแรงงานต้องการ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ผลลัพธ์การเรียนรู้ที่ผู้มีส่วนได้เสียต้องการ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ภาวะความต้องการบัณฑิตจากผู้มีส่วนได้ส่วนเสีย</a:t>
            </a:r>
          </a:p>
        </p:txBody>
      </p:sp>
    </p:spTree>
    <p:extLst>
      <p:ext uri="{BB962C8B-B14F-4D97-AF65-F5344CB8AC3E}">
        <p14:creationId xmlns:p14="http://schemas.microsoft.com/office/powerpoint/2010/main" val="17247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34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26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87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36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402080"/>
          <a:ext cx="10862098" cy="129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505559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อาชีพที่ประกอบได้หลังสำเร็จการศึกษา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80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700716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42518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1890038374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140953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4851072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48846"/>
            <a:ext cx="12196786" cy="3091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64696"/>
              </p:ext>
            </p:extLst>
          </p:nvPr>
        </p:nvGraphicFramePr>
        <p:xfrm>
          <a:off x="662558" y="1689582"/>
          <a:ext cx="10862098" cy="298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61820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  <a:endParaRPr lang="en-US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  <a:endParaRPr lang="en-US" sz="32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36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: ………………………………………………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: ……………………………………………….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……………………………………………….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</a:t>
            </a:r>
            <a:endParaRPr lang="en-US" altLang="ko-KR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BA5A6A-363C-9D4F-8615-8DC8F8097D47}"/>
              </a:ext>
            </a:extLst>
          </p:cNvPr>
          <p:cNvSpPr/>
          <p:nvPr/>
        </p:nvSpPr>
        <p:spPr>
          <a:xfrm>
            <a:off x="3265714" y="5007962"/>
            <a:ext cx="631371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ขอปรับปรุงโดย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itchFamily="2" charset="2"/>
              </a:rPr>
              <a:t>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ใช้ชื่อเดิม	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itchFamily="2" charset="2"/>
              </a:rPr>
              <a:t>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ชื่อใหม่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15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58153"/>
              </p:ext>
            </p:extLst>
          </p:nvPr>
        </p:nvGraphicFramePr>
        <p:xfrm>
          <a:off x="662558" y="1450449"/>
          <a:ext cx="1086209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135183180"/>
                    </a:ext>
                  </a:extLst>
                </a:gridCol>
              </a:tblGrid>
              <a:tr h="489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</a:p>
                    <a:p>
                      <a:pPr algn="ctr"/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</a:p>
                    <a:p>
                      <a:pPr algn="ctr"/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4248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ปรัชญา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57200" latinLnBrk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วัตถุประสงค์</a:t>
            </a:r>
            <a:endParaRPr lang="en-US" altLang="ko-KR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62359"/>
              </p:ext>
            </p:extLst>
          </p:nvPr>
        </p:nvGraphicFramePr>
        <p:xfrm>
          <a:off x="662558" y="2486768"/>
          <a:ext cx="10862098" cy="157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160398593"/>
                    </a:ext>
                  </a:extLst>
                </a:gridCol>
              </a:tblGrid>
              <a:tr h="1571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66714"/>
              </p:ext>
            </p:extLst>
          </p:nvPr>
        </p:nvGraphicFramePr>
        <p:xfrm>
          <a:off x="662558" y="4113789"/>
          <a:ext cx="1086209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417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92933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90014"/>
              </p:ext>
            </p:extLst>
          </p:nvPr>
        </p:nvGraphicFramePr>
        <p:xfrm>
          <a:off x="662558" y="4570989"/>
          <a:ext cx="10862098" cy="194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160398593"/>
                    </a:ext>
                  </a:extLst>
                </a:gridCol>
              </a:tblGrid>
              <a:tr h="194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87636"/>
              </p:ext>
            </p:extLst>
          </p:nvPr>
        </p:nvGraphicFramePr>
        <p:xfrm>
          <a:off x="662558" y="1628612"/>
          <a:ext cx="10862098" cy="287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1019755">
                <a:tc>
                  <a:txBody>
                    <a:bodyPr/>
                    <a:lstStyle/>
                    <a:p>
                      <a:pPr algn="ctr"/>
                      <a:endParaRPr lang="th-TH" sz="18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574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89804"/>
              </p:ext>
            </p:extLst>
          </p:nvPr>
        </p:nvGraphicFramePr>
        <p:xfrm>
          <a:off x="4241074" y="4742305"/>
          <a:ext cx="4084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14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เพิ่มจำนวน...................หน่วยกิต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ลดจำนวน.....................หน่วยกิต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คงเดิม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1988821" y="276963"/>
            <a:ext cx="9896474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th-TH" sz="5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 และ</a:t>
            </a:r>
            <a:r>
              <a:rPr lang="th-TH" sz="5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หน่วยกิตตลอดหลักสูตร </a:t>
            </a:r>
          </a:p>
        </p:txBody>
      </p:sp>
    </p:spTree>
    <p:extLst>
      <p:ext uri="{BB962C8B-B14F-4D97-AF65-F5344CB8AC3E}">
        <p14:creationId xmlns:p14="http://schemas.microsoft.com/office/powerpoint/2010/main" val="3728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2652"/>
              </p:ext>
            </p:extLst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รายวิชาปรับปรุง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71771"/>
              </p:ext>
            </p:extLst>
          </p:nvPr>
        </p:nvGraphicFramePr>
        <p:xfrm>
          <a:off x="662558" y="2688115"/>
          <a:ext cx="108620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1.รหัส..............  ชื่อวิชา...................  คำอธิบายรายวิชา.............................   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1.รหัส..............  ชื่อวิชา...................  คำอธิบายรายวิชา.............................   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67970"/>
              </p:ext>
            </p:extLst>
          </p:nvPr>
        </p:nvGraphicFramePr>
        <p:xfrm>
          <a:off x="662558" y="3118528"/>
          <a:ext cx="108620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5195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2.รหัส..............  ชื่อวิชา...................  คำอธิบายรายวิชา.............................   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2.รหัส..............  ชื่อวิชา...................  คำอธิบายรายวิชา.............................   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91708"/>
              </p:ext>
            </p:extLst>
          </p:nvPr>
        </p:nvGraphicFramePr>
        <p:xfrm>
          <a:off x="662558" y="4021900"/>
          <a:ext cx="10862098" cy="4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49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06994"/>
              </p:ext>
            </p:extLst>
          </p:nvPr>
        </p:nvGraphicFramePr>
        <p:xfrm>
          <a:off x="662558" y="4450373"/>
          <a:ext cx="10862098" cy="45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45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ตารางเปรียบเทียบรายวิชาปรับปรุง/รายวิชาใหม่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3749"/>
              </p:ext>
            </p:extLst>
          </p:nvPr>
        </p:nvGraphicFramePr>
        <p:xfrm>
          <a:off x="662558" y="3602955"/>
          <a:ext cx="10862098" cy="44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09900"/>
              </p:ext>
            </p:extLst>
          </p:nvPr>
        </p:nvGraphicFramePr>
        <p:xfrm>
          <a:off x="662558" y="4877397"/>
          <a:ext cx="10862098" cy="44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09"/>
              </p:ext>
            </p:extLst>
          </p:nvPr>
        </p:nvGraphicFramePr>
        <p:xfrm>
          <a:off x="662558" y="5302088"/>
          <a:ext cx="10862098" cy="51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5195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8438"/>
              </p:ext>
            </p:extLst>
          </p:nvPr>
        </p:nvGraphicFramePr>
        <p:xfrm>
          <a:off x="662558" y="5805912"/>
          <a:ext cx="10862098" cy="45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45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1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67297"/>
              </p:ext>
            </p:extLst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รายวิชาใหม่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80257"/>
              </p:ext>
            </p:extLst>
          </p:nvPr>
        </p:nvGraphicFramePr>
        <p:xfrm>
          <a:off x="662558" y="2688115"/>
          <a:ext cx="108620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1.รหัส..............  ชื่อวิชา...................  คำอธิบายรายวิชา.............................   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69714"/>
              </p:ext>
            </p:extLst>
          </p:nvPr>
        </p:nvGraphicFramePr>
        <p:xfrm>
          <a:off x="662558" y="3118528"/>
          <a:ext cx="108620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5195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2.รหัส..............  ชื่อวิชา...................  คำอธิบายรายวิชา.............................   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021900"/>
          <a:ext cx="10862098" cy="4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49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4450373"/>
          <a:ext cx="10862098" cy="45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45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ตารางเปรียบเทียบรายวิชาปรับปรุง/รายวิชาใหม่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62558" y="3602955"/>
          <a:ext cx="10862098" cy="44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62558" y="4877397"/>
          <a:ext cx="10862098" cy="44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446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2558" y="5302088"/>
          <a:ext cx="10862098" cy="51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5195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62558" y="5805912"/>
          <a:ext cx="10862098" cy="45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451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เครือข่ายความร่วมมือทั้ง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ภาครัฐและภาคเอกชน </a:t>
            </a:r>
          </a:p>
        </p:txBody>
      </p:sp>
    </p:spTree>
    <p:extLst>
      <p:ext uri="{BB962C8B-B14F-4D97-AF65-F5344CB8AC3E}">
        <p14:creationId xmlns:p14="http://schemas.microsoft.com/office/powerpoint/2010/main" val="29324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57557" y="49605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ศักยภาพของอาจารย์ผู้รับผิดชอบ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หลักสูตรและอาจารย์ประจำหลักสูตร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30443" y="1815569"/>
          <a:ext cx="10394781" cy="295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7063930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3480263261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343131578"/>
                    </a:ext>
                  </a:extLst>
                </a:gridCol>
              </a:tblGrid>
              <a:tr h="6453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ตรง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หรือสัมพันธ์</a:t>
                      </a:r>
                      <a:endParaRPr lang="en-US" sz="2800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3139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56424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98343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02181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7696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319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30442" y="4770067"/>
          <a:ext cx="10394781" cy="4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14755767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82078514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571426875"/>
                    </a:ext>
                  </a:extLst>
                </a:gridCol>
              </a:tblGrid>
              <a:tr h="448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0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6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เครือข่าย/ความร่วมมือ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ภาครัฐ/ภาคเอกชน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เครือข่าย/ความร่วมมือทั้ง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ภาครัฐและภาคเอกชน 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55355" y="1623195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ปีที่ดำเนินการ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ลักษณะการดำเนินการ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53266" y="2941283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6736" y="3678129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057444" y="367271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78094" y="443108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55355" y="4422767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78094" y="5188788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6055355" y="5169924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</TotalTime>
  <Words>451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Fira Sans</vt:lpstr>
      <vt:lpstr>TH Sarabun New</vt:lpstr>
      <vt:lpstr>TH SarabunPSK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yim ployphan</dc:creator>
  <cp:lastModifiedBy>Vice President_VRU</cp:lastModifiedBy>
  <cp:revision>98</cp:revision>
  <dcterms:created xsi:type="dcterms:W3CDTF">2022-01-06T03:24:11Z</dcterms:created>
  <dcterms:modified xsi:type="dcterms:W3CDTF">2023-05-01T08:19:10Z</dcterms:modified>
</cp:coreProperties>
</file>