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3" r:id="rId1"/>
  </p:sldMasterIdLst>
  <p:sldIdLst>
    <p:sldId id="256" r:id="rId2"/>
    <p:sldId id="260" r:id="rId3"/>
    <p:sldId id="258" r:id="rId4"/>
    <p:sldId id="259" r:id="rId5"/>
    <p:sldId id="263" r:id="rId6"/>
    <p:sldId id="264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7AFFB9B-9FB8-469E-96F9-4D32314110B6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416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480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8877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9187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6170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0725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0805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435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34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95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93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2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54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78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7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70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5BB1C6-BF8F-4481-8AB2-603A1C8A906A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46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แนวทางจัดทำเอกสารประกอบการสอน เพิ่มเติม อีกรูปแบบ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 smtClean="0"/>
              <a:t>รศ.</a:t>
            </a:r>
            <a:r>
              <a:rPr lang="th-TH" dirty="0" err="1" smtClean="0"/>
              <a:t>ศศินันท์</a:t>
            </a:r>
            <a:r>
              <a:rPr lang="th-TH" dirty="0" smtClean="0"/>
              <a:t> </a:t>
            </a:r>
            <a:r>
              <a:rPr lang="th-TH" dirty="0" err="1" smtClean="0"/>
              <a:t>เศรษฐวัฒน์</a:t>
            </a:r>
            <a:r>
              <a:rPr lang="th-TH" dirty="0" smtClean="0"/>
              <a:t>บดี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523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องค์ประกอบตอนต้น ประกอบด้วย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/>
              <a:t>1.1</a:t>
            </a:r>
            <a:r>
              <a:rPr lang="th-TH" dirty="0"/>
              <a:t>สันปก(</a:t>
            </a:r>
            <a:r>
              <a:rPr lang="en-US" dirty="0"/>
              <a:t>Spine)</a:t>
            </a:r>
          </a:p>
          <a:p>
            <a:r>
              <a:rPr lang="th-TH" dirty="0"/>
              <a:t>1.2 ปกนอก(</a:t>
            </a:r>
            <a:r>
              <a:rPr lang="en-US" dirty="0"/>
              <a:t>Cover)</a:t>
            </a:r>
          </a:p>
          <a:p>
            <a:r>
              <a:rPr lang="th-TH" dirty="0"/>
              <a:t>1.3 ใบรองปก หรือกระดาษรองปก (</a:t>
            </a:r>
            <a:r>
              <a:rPr lang="en-US" dirty="0"/>
              <a:t>Fly leaf)</a:t>
            </a:r>
          </a:p>
          <a:p>
            <a:r>
              <a:rPr lang="th-TH" dirty="0"/>
              <a:t>1.4 ปกใน(</a:t>
            </a:r>
            <a:r>
              <a:rPr lang="en-US" dirty="0"/>
              <a:t>Title page)</a:t>
            </a:r>
          </a:p>
          <a:p>
            <a:r>
              <a:rPr lang="th-TH" dirty="0"/>
              <a:t>1.5  คำนำ (</a:t>
            </a:r>
            <a:r>
              <a:rPr lang="en-US" dirty="0"/>
              <a:t>Preface)</a:t>
            </a:r>
          </a:p>
          <a:p>
            <a:r>
              <a:rPr lang="th-TH" dirty="0"/>
              <a:t>1.6  สารบัญ (</a:t>
            </a:r>
            <a:r>
              <a:rPr lang="en-US" dirty="0"/>
              <a:t>Table of contents)</a:t>
            </a:r>
          </a:p>
          <a:p>
            <a:r>
              <a:rPr lang="th-TH" dirty="0"/>
              <a:t>1.7 สารบัญตาราง (</a:t>
            </a:r>
            <a:r>
              <a:rPr lang="en-US" dirty="0"/>
              <a:t>List of tables)</a:t>
            </a:r>
          </a:p>
          <a:p>
            <a:r>
              <a:rPr lang="th-TH" dirty="0"/>
              <a:t>1.8 สารบัญภาพ (</a:t>
            </a:r>
            <a:r>
              <a:rPr lang="en-US" dirty="0"/>
              <a:t>List of figures)</a:t>
            </a:r>
          </a:p>
        </p:txBody>
      </p:sp>
    </p:spTree>
    <p:extLst>
      <p:ext uri="{BB962C8B-B14F-4D97-AF65-F5344CB8AC3E}">
        <p14:creationId xmlns:p14="http://schemas.microsoft.com/office/powerpoint/2010/main" val="247060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ส่วนประกอบตอนกลาง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h-TH" dirty="0"/>
              <a:t>2.1 แผนบริหารการสอนประจำวิชา</a:t>
            </a:r>
            <a:endParaRPr lang="en-US" dirty="0"/>
          </a:p>
          <a:p>
            <a:r>
              <a:rPr lang="th-TH" dirty="0"/>
              <a:t>2.2 แผนบริหารการสอนประจำบท</a:t>
            </a:r>
            <a:endParaRPr lang="en-US" dirty="0"/>
          </a:p>
          <a:p>
            <a:r>
              <a:rPr lang="th-TH" dirty="0"/>
              <a:t>2.3 แบบประเมินผลก่อนเรียน </a:t>
            </a:r>
            <a:endParaRPr lang="en-US" dirty="0"/>
          </a:p>
          <a:p>
            <a:r>
              <a:rPr lang="th-TH" dirty="0"/>
              <a:t>2.4 สาระสำคัญประจำบท</a:t>
            </a:r>
            <a:endParaRPr lang="en-US" dirty="0"/>
          </a:p>
          <a:p>
            <a:r>
              <a:rPr lang="th-TH" dirty="0"/>
              <a:t>2.5 ตัวอย่าง ภาพเลื่อน (</a:t>
            </a:r>
            <a:r>
              <a:rPr lang="en-US" dirty="0"/>
              <a:t>Slide) </a:t>
            </a:r>
            <a:r>
              <a:rPr lang="th-TH" dirty="0"/>
              <a:t>หรือ </a:t>
            </a:r>
            <a:r>
              <a:rPr lang="en-US" dirty="0"/>
              <a:t>power point </a:t>
            </a:r>
            <a:r>
              <a:rPr lang="th-TH" dirty="0"/>
              <a:t>เป็นส่วนประกอบในบท</a:t>
            </a:r>
            <a:endParaRPr lang="en-US" dirty="0"/>
          </a:p>
          <a:p>
            <a:r>
              <a:rPr lang="th-TH" dirty="0"/>
              <a:t>2.6  แบบฝึกหัดท้ายบท กรณีแบบฝึกหัดท้ายบทเป็นแบบอัตนัย ต้องทำการเฉลยด้วย </a:t>
            </a:r>
            <a:endParaRPr lang="en-US" dirty="0"/>
          </a:p>
          <a:p>
            <a:r>
              <a:rPr lang="th-TH" dirty="0"/>
              <a:t>2.7 ใบงาน (ถ้ามี)</a:t>
            </a:r>
            <a:endParaRPr lang="en-US" dirty="0"/>
          </a:p>
          <a:p>
            <a:r>
              <a:rPr lang="th-TH" sz="2300" dirty="0" smtClean="0">
                <a:latin typeface="Aharoni" panose="02010803020104030203" pitchFamily="2" charset="-79"/>
              </a:rPr>
              <a:t>2.8</a:t>
            </a:r>
            <a:r>
              <a:rPr lang="th-TH" sz="1600" dirty="0" smtClean="0">
                <a:latin typeface="Aharoni" panose="02010803020104030203" pitchFamily="2" charset="-79"/>
              </a:rPr>
              <a:t> </a:t>
            </a:r>
            <a:r>
              <a:rPr lang="th-TH" sz="2300" dirty="0" smtClean="0"/>
              <a:t>รายชื่อ</a:t>
            </a:r>
            <a:r>
              <a:rPr lang="th-TH" sz="2300" dirty="0"/>
              <a:t>บทความ หรือเอกสารอ่านประกอบเพิ่มเติมประจำบทเรียน</a:t>
            </a:r>
            <a:endParaRPr lang="en-US" sz="2300" dirty="0"/>
          </a:p>
          <a:p>
            <a:r>
              <a:rPr lang="th-TH" dirty="0"/>
              <a:t>2.9  เอกสารอ้างอิงประจำบท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9583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ส่วนประกอบตอนท้าย ประกอบด้วย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3.1 </a:t>
            </a:r>
            <a:r>
              <a:rPr lang="th-TH" dirty="0"/>
              <a:t>หน้าบอกตอนบรรณานุกรม</a:t>
            </a:r>
            <a:endParaRPr lang="en-US" dirty="0"/>
          </a:p>
          <a:p>
            <a:r>
              <a:rPr lang="th-TH" dirty="0"/>
              <a:t>3.2 บรรณานุกรม</a:t>
            </a:r>
            <a:endParaRPr lang="en-US" dirty="0"/>
          </a:p>
          <a:p>
            <a:r>
              <a:rPr lang="th-TH" dirty="0"/>
              <a:t>3.3 หน้าบอกตอนภาคผนวก (ถ้ามี)</a:t>
            </a:r>
            <a:endParaRPr lang="en-US" dirty="0"/>
          </a:p>
          <a:p>
            <a:r>
              <a:rPr lang="th-TH" dirty="0"/>
              <a:t>3.4 ภาคผนวก (ถ้ามี)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128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คำอธิบาย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h-TH" dirty="0" smtClean="0"/>
              <a:t>สาระสำคัญ</a:t>
            </a:r>
            <a:r>
              <a:rPr lang="th-TH" dirty="0"/>
              <a:t>ประจำบท ซึ่งต้องเขียนให้เห็นถึงความสำคัญ หรือสรุปสาระสำคัญ</a:t>
            </a:r>
            <a:endParaRPr lang="en-US" dirty="0"/>
          </a:p>
          <a:p>
            <a:r>
              <a:rPr lang="th-TH" dirty="0"/>
              <a:t>ของเนื้อหาประจำบทให้ครบทุกหัวข้อที่ทำการสอน และต้องมีการอ้างอิง ในส่วนที่นำข้อมูลมาจากแหล่งอื่น</a:t>
            </a:r>
            <a:endParaRPr lang="en-US" dirty="0"/>
          </a:p>
          <a:p>
            <a:pPr lvl="0"/>
            <a:r>
              <a:rPr lang="th-TH" dirty="0"/>
              <a:t>ตัวอย่าง ภาพเลื่อน (</a:t>
            </a:r>
            <a:r>
              <a:rPr lang="en-US" dirty="0"/>
              <a:t>Slide) </a:t>
            </a:r>
            <a:r>
              <a:rPr lang="th-TH" dirty="0"/>
              <a:t>หรือ </a:t>
            </a:r>
            <a:r>
              <a:rPr lang="en-US" dirty="0"/>
              <a:t>power point </a:t>
            </a:r>
            <a:r>
              <a:rPr lang="th-TH" dirty="0"/>
              <a:t>เป็นส่วนประกอบในบท โดย</a:t>
            </a:r>
            <a:r>
              <a:rPr lang="th-TH" dirty="0" smtClean="0"/>
              <a:t>ให้นำเสนอ</a:t>
            </a:r>
            <a:r>
              <a:rPr lang="th-TH" dirty="0"/>
              <a:t>หน้าละสองภาพเลื่อน และภาพเลื่อนต้องสอดคล้องและครอบคลุมกับหัวข้อที่สอน และต้องมีการอ้างอิง ในกรณีที่นำข้อมูลมาจากแหล่งอื่นที่ผู้เขียนไม่ได้ดำเนินการขึ้นมาด้วยตนเอง ทั้งในส่วนของข้อความ  ตาราง และภาพประกอบ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6616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คำอธิบายเพิ่มเติม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dirty="0"/>
              <a:t>แบบฝึกหัดท้ายบท  สามารถจัดทำในรูปแบบของปรนัย และอัตนัยได้ ทั้งนี้ต้อง</a:t>
            </a:r>
            <a:endParaRPr lang="en-US" dirty="0"/>
          </a:p>
          <a:p>
            <a:r>
              <a:rPr lang="th-TH" dirty="0"/>
              <a:t>ครอบคลุมในสิ่งที่ต้องการวัดและประเมินประจำบท</a:t>
            </a:r>
            <a:endParaRPr lang="en-US" dirty="0"/>
          </a:p>
          <a:p>
            <a:pPr lvl="0"/>
            <a:r>
              <a:rPr lang="th-TH" dirty="0"/>
              <a:t>รายชื่อบทความ หรือเอกสารอ่านประกอบเพิ่มเติมประจำบทเรียน</a:t>
            </a:r>
            <a:endParaRPr lang="en-US" dirty="0"/>
          </a:p>
          <a:p>
            <a:pPr lvl="0"/>
            <a:r>
              <a:rPr lang="th-TH" dirty="0"/>
              <a:t>เอกสารอ้างอิงเป็นส่วนที่แสดงให้เห็นว่าผู้เขียนได้ศึกษาค้นคว้ามาจากเอกสาร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788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ความหมายของเอกสารประกอบการสอน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4400" dirty="0"/>
              <a:t>เอกสารประกอบการสอน  หมายถึง ผลงานทางวิชาการที่ใช้ประกอบการสอนวิชาใดวิชาหนึ่งตามหลักสูตรของมหาวิทยาลัย ที่สะท้อนให้เห็นเนื้อหาวิชาและวิธีการสอนอย่างเป็นระบบ จัดเป็นเครื่องมือสำคัญของผู้สอนในการใช้ประกอบการสอน </a:t>
            </a:r>
          </a:p>
        </p:txBody>
      </p:sp>
    </p:spTree>
    <p:extLst>
      <p:ext uri="{BB962C8B-B14F-4D97-AF65-F5344CB8AC3E}">
        <p14:creationId xmlns:p14="http://schemas.microsoft.com/office/powerpoint/2010/main" val="3932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แนวทางการจัดทำเอกสารประกอบการสอน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h-TH" dirty="0" smtClean="0"/>
              <a:t>รายวิชาใดวิชาหนึ่งที่กำหนดไว้ในหลักสูตรของมหาวิทยาลัย (ไม่จำเป็นต้องเป็นวิชาที่อยู่ในหลักสูตรที่ตนเองสังกัด)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dirty="0" smtClean="0"/>
              <a:t>จำนวนหน่วย</a:t>
            </a:r>
            <a:r>
              <a:rPr lang="th-TH" dirty="0" err="1" smtClean="0"/>
              <a:t>กิต</a:t>
            </a:r>
            <a:r>
              <a:rPr lang="th-TH" dirty="0" smtClean="0"/>
              <a:t> ไม่น้อยกว่า 3 หน่วย</a:t>
            </a:r>
            <a:r>
              <a:rPr lang="th-TH" dirty="0" err="1" smtClean="0"/>
              <a:t>กิต</a:t>
            </a:r>
            <a:r>
              <a:rPr lang="th-TH" dirty="0" smtClean="0"/>
              <a:t> ในระบบทวิภาค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dirty="0" smtClean="0"/>
              <a:t>สำหรับในรายวิชาที่มีผู้สอนหลายคน จะต้องจัดทำเอกสารในหัวข้อ หรือบท หรือหน่วยที่ตนเองสอน โดยสามารถรวมรายวิชาเดียวกัน หรือหลายวิชาก็ได้ โดยเมื่อนับรวมแล้ว มีจำนวนชั่วโมงสอน ไม่น้อยกว่า 3 หน่วยกินในระบบทวิภาค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dirty="0" smtClean="0"/>
              <a:t>ต้องมีการอ้างถึงบุคคล หรือแหล่งที่มาของข้อมูลที่นำมาใช้ในเอกสารประกอบการสอนของตน โดยการเขียนอ้างอิงและบรรณานุกรมแสดงเป็นหลักฐานเอาไว้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dirty="0" smtClean="0"/>
              <a:t>ใช้ประกอบการสอนมาแล้วไม่น้อยกว่า 1 ภาคการศึกษา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160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องค์ประกอบของเอกสารประกอบการสอน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dirty="0"/>
              <a:t>องค์ประกอบตอนต้น ประกอบด้วย </a:t>
            </a:r>
            <a:endParaRPr lang="en-US" sz="2000" dirty="0"/>
          </a:p>
          <a:p>
            <a:pPr lvl="1"/>
            <a:r>
              <a:rPr lang="th-TH" dirty="0"/>
              <a:t>สันปก(</a:t>
            </a:r>
            <a:r>
              <a:rPr lang="en-US" dirty="0"/>
              <a:t>Spine)</a:t>
            </a:r>
            <a:endParaRPr lang="en-US" sz="1800" dirty="0"/>
          </a:p>
          <a:p>
            <a:pPr lvl="1"/>
            <a:r>
              <a:rPr lang="th-TH" dirty="0"/>
              <a:t>ปกนอก(</a:t>
            </a:r>
            <a:r>
              <a:rPr lang="en-US" dirty="0"/>
              <a:t>Cover)</a:t>
            </a:r>
            <a:endParaRPr lang="en-US" sz="1800" dirty="0"/>
          </a:p>
          <a:p>
            <a:pPr lvl="1"/>
            <a:r>
              <a:rPr lang="th-TH" dirty="0"/>
              <a:t>ใบรองปก หรือกระดาษรองปก (</a:t>
            </a:r>
            <a:r>
              <a:rPr lang="en-US" dirty="0"/>
              <a:t>Fly leaf)</a:t>
            </a:r>
            <a:endParaRPr lang="en-US" sz="1800" dirty="0"/>
          </a:p>
          <a:p>
            <a:pPr lvl="1"/>
            <a:r>
              <a:rPr lang="th-TH" dirty="0"/>
              <a:t> ปกใน(</a:t>
            </a:r>
            <a:r>
              <a:rPr lang="en-US" dirty="0"/>
              <a:t>Title page)</a:t>
            </a:r>
            <a:endParaRPr lang="en-US" sz="1800" dirty="0"/>
          </a:p>
          <a:p>
            <a:pPr lvl="1"/>
            <a:r>
              <a:rPr lang="th-TH" dirty="0"/>
              <a:t> คำนำ</a:t>
            </a:r>
            <a:r>
              <a:rPr lang="en-US" dirty="0"/>
              <a:t> (Preface)</a:t>
            </a:r>
            <a:endParaRPr lang="en-US" sz="1800" dirty="0"/>
          </a:p>
          <a:p>
            <a:pPr lvl="1"/>
            <a:r>
              <a:rPr lang="th-TH" dirty="0"/>
              <a:t> สารบัญ</a:t>
            </a:r>
            <a:r>
              <a:rPr lang="en-US" dirty="0"/>
              <a:t> (Table of contents)</a:t>
            </a:r>
            <a:endParaRPr lang="en-US" sz="1800" dirty="0"/>
          </a:p>
          <a:p>
            <a:pPr lvl="1"/>
            <a:r>
              <a:rPr lang="th-TH" dirty="0"/>
              <a:t>สารบัญตาราง (</a:t>
            </a:r>
            <a:r>
              <a:rPr lang="en-US" dirty="0"/>
              <a:t>List of tables)</a:t>
            </a:r>
            <a:endParaRPr lang="en-US" sz="1800" dirty="0"/>
          </a:p>
          <a:p>
            <a:pPr lvl="1"/>
            <a:r>
              <a:rPr lang="th-TH" dirty="0"/>
              <a:t>สารบัญภาพ (</a:t>
            </a:r>
            <a:r>
              <a:rPr lang="en-US" dirty="0"/>
              <a:t>List of figures)</a:t>
            </a:r>
            <a:endParaRPr lang="en-US" sz="18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551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รูปแบบในการจัดทำเอกสารประกอบการสอนของมหาวิทยาลัยราช</a:t>
            </a:r>
            <a:r>
              <a:rPr lang="th-TH" b="1" dirty="0" err="1" smtClean="0"/>
              <a:t>ภัฏว</a:t>
            </a:r>
            <a:r>
              <a:rPr lang="th-TH" b="1" dirty="0" smtClean="0"/>
              <a:t>ไลยอลงกรณ์ ในพระบรมราชูปถัมภ์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400" b="1" dirty="0"/>
              <a:t>รูปแบบที่ใช้จัดทำเอกสารประกอบการสอนของมหาวิทยาลัย ให้ดำเนินการตามประกาศของ</a:t>
            </a:r>
            <a:r>
              <a:rPr lang="th-TH" sz="4400" b="1" dirty="0" err="1" smtClean="0"/>
              <a:t>ก.พ.อ</a:t>
            </a:r>
            <a:r>
              <a:rPr lang="th-TH" sz="4400" b="1" dirty="0" smtClean="0"/>
              <a:t>. สำหรับมหาวิทยาลัยกำหนดให้ดำเนินการ </a:t>
            </a:r>
            <a:r>
              <a:rPr lang="th-TH" sz="4400" b="1" dirty="0"/>
              <a:t>ได้ 2 รูปแบบ  และแต่ละรูปแบบมีองค์ประกอบ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34021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รูปแบบที่ 1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มีองค์ประกอบด้วย 3 ส่วน ได้แก่</a:t>
            </a:r>
          </a:p>
          <a:p>
            <a:r>
              <a:rPr lang="th-TH" dirty="0" smtClean="0"/>
              <a:t>ส่วนประกอบตอนต้น</a:t>
            </a:r>
          </a:p>
          <a:p>
            <a:r>
              <a:rPr lang="th-TH" dirty="0" smtClean="0"/>
              <a:t>ส่วนประกอบตอนกลาง</a:t>
            </a:r>
          </a:p>
          <a:p>
            <a:r>
              <a:rPr lang="th-TH" dirty="0" smtClean="0"/>
              <a:t>ส่วนประกอบตอนท้าย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074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h-TH" dirty="0"/>
              <a:t>ส่วนประกอบตอนกลางประกอบด้วย</a:t>
            </a:r>
            <a:r>
              <a:rPr lang="en-US" sz="4000" dirty="0"/>
              <a:t/>
            </a:r>
            <a:br>
              <a:rPr lang="en-US" sz="4000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th-TH" dirty="0" smtClean="0"/>
              <a:t>แผน</a:t>
            </a:r>
            <a:r>
              <a:rPr lang="th-TH" dirty="0"/>
              <a:t>บริหารการสอนประจำวิชา</a:t>
            </a:r>
            <a:endParaRPr lang="en-US" sz="1800" dirty="0"/>
          </a:p>
          <a:p>
            <a:pPr lvl="1"/>
            <a:r>
              <a:rPr lang="th-TH" dirty="0"/>
              <a:t>แผนบริหารการสอนประจำบท</a:t>
            </a:r>
            <a:endParaRPr lang="en-US" sz="1800" dirty="0"/>
          </a:p>
          <a:p>
            <a:pPr lvl="1"/>
            <a:r>
              <a:rPr lang="th-TH" dirty="0"/>
              <a:t>แบบประเมินผลก่อนเรียน </a:t>
            </a:r>
            <a:endParaRPr lang="en-US" sz="1800" dirty="0"/>
          </a:p>
          <a:p>
            <a:pPr lvl="1"/>
            <a:r>
              <a:rPr lang="th-TH" dirty="0"/>
              <a:t>บทนำ</a:t>
            </a:r>
            <a:endParaRPr lang="en-US" sz="1800" dirty="0"/>
          </a:p>
          <a:p>
            <a:pPr lvl="1"/>
            <a:r>
              <a:rPr lang="th-TH" dirty="0"/>
              <a:t>เนื้อหา</a:t>
            </a:r>
            <a:endParaRPr lang="en-US" sz="1800" dirty="0"/>
          </a:p>
          <a:p>
            <a:pPr lvl="1"/>
            <a:r>
              <a:rPr lang="th-TH" dirty="0"/>
              <a:t>บทสรุป</a:t>
            </a:r>
            <a:endParaRPr lang="en-US" sz="1800" dirty="0"/>
          </a:p>
          <a:p>
            <a:pPr lvl="1"/>
            <a:r>
              <a:rPr lang="th-TH" dirty="0"/>
              <a:t>แบบฝึกหัดท้ายบท</a:t>
            </a:r>
            <a:r>
              <a:rPr lang="en-US" dirty="0"/>
              <a:t> </a:t>
            </a:r>
            <a:endParaRPr lang="en-US" sz="1800" dirty="0"/>
          </a:p>
          <a:p>
            <a:pPr lvl="1"/>
            <a:r>
              <a:rPr lang="th-TH" dirty="0"/>
              <a:t>ใบงาน (ถ้ามี)</a:t>
            </a:r>
            <a:endParaRPr lang="en-US" sz="1800" dirty="0"/>
          </a:p>
          <a:p>
            <a:pPr lvl="1"/>
            <a:r>
              <a:rPr lang="th-TH" dirty="0"/>
              <a:t>เอกสารอ้างอิงประจำบท</a:t>
            </a:r>
            <a:endParaRPr lang="en-US" sz="18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3930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h-TH" dirty="0"/>
              <a:t>ส่วนประกอบตอนท้าย ประกอบด้วย</a:t>
            </a:r>
            <a:r>
              <a:rPr lang="en-US" sz="4000" dirty="0"/>
              <a:t/>
            </a:r>
            <a:br>
              <a:rPr lang="en-US" sz="4000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h-TH" sz="3600" dirty="0" smtClean="0"/>
              <a:t>หน้า</a:t>
            </a:r>
            <a:r>
              <a:rPr lang="th-TH" sz="3600" dirty="0"/>
              <a:t>บอกตอนบรรณานุกรม</a:t>
            </a:r>
            <a:endParaRPr lang="en-US" sz="3200" dirty="0"/>
          </a:p>
          <a:p>
            <a:pPr lvl="1"/>
            <a:r>
              <a:rPr lang="th-TH" sz="3600" dirty="0"/>
              <a:t>บรรณานุกรม</a:t>
            </a:r>
            <a:endParaRPr lang="en-US" sz="3200" dirty="0"/>
          </a:p>
          <a:p>
            <a:pPr lvl="1"/>
            <a:r>
              <a:rPr lang="th-TH" sz="3600" dirty="0"/>
              <a:t>หน้าบอกตอนภาคผนวก (ถ้ามี)</a:t>
            </a:r>
            <a:endParaRPr lang="en-US" sz="3200" dirty="0"/>
          </a:p>
          <a:p>
            <a:pPr lvl="1"/>
            <a:r>
              <a:rPr lang="th-TH" sz="3600" dirty="0"/>
              <a:t>ภาคผนวก (ถ้ามี)</a:t>
            </a:r>
            <a:endParaRPr lang="en-US" sz="32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6953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รูปแบบที่ 2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มีองค์ประกอบด้วย 3 ส่วน ได้แก่</a:t>
            </a:r>
          </a:p>
          <a:p>
            <a:r>
              <a:rPr lang="th-TH" dirty="0"/>
              <a:t>ส่วนประกอบตอนต้น</a:t>
            </a:r>
          </a:p>
          <a:p>
            <a:r>
              <a:rPr lang="th-TH" dirty="0"/>
              <a:t>ส่วนประกอบตอนกลาง</a:t>
            </a:r>
          </a:p>
          <a:p>
            <a:r>
              <a:rPr lang="th-TH" dirty="0"/>
              <a:t>ส่วนประกอบตอนท้าย</a:t>
            </a:r>
          </a:p>
        </p:txBody>
      </p:sp>
    </p:spTree>
    <p:extLst>
      <p:ext uri="{BB962C8B-B14F-4D97-AF65-F5344CB8AC3E}">
        <p14:creationId xmlns:p14="http://schemas.microsoft.com/office/powerpoint/2010/main" val="10529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</TotalTime>
  <Words>691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Aharoni</vt:lpstr>
      <vt:lpstr>Angsana New</vt:lpstr>
      <vt:lpstr>Arial</vt:lpstr>
      <vt:lpstr>Cordia New</vt:lpstr>
      <vt:lpstr>Garamond</vt:lpstr>
      <vt:lpstr>Wingdings</vt:lpstr>
      <vt:lpstr>ชีวภาพ</vt:lpstr>
      <vt:lpstr>แนวทางจัดทำเอกสารประกอบการสอน เพิ่มเติม อีกรูปแบบ</vt:lpstr>
      <vt:lpstr>ความหมายของเอกสารประกอบการสอน</vt:lpstr>
      <vt:lpstr>แนวทางการจัดทำเอกสารประกอบการสอน</vt:lpstr>
      <vt:lpstr>องค์ประกอบของเอกสารประกอบการสอน</vt:lpstr>
      <vt:lpstr>รูปแบบในการจัดทำเอกสารประกอบการสอนของมหาวิทยาลัยราชภัฏวไลยอลงกรณ์ ในพระบรมราชูปถัมภ์</vt:lpstr>
      <vt:lpstr>รูปแบบที่ 1</vt:lpstr>
      <vt:lpstr>ส่วนประกอบตอนกลางประกอบด้วย </vt:lpstr>
      <vt:lpstr>ส่วนประกอบตอนท้าย ประกอบด้วย </vt:lpstr>
      <vt:lpstr>รูปแบบที่ 2</vt:lpstr>
      <vt:lpstr>องค์ประกอบตอนต้น ประกอบด้วย  </vt:lpstr>
      <vt:lpstr>ส่วนประกอบตอนกลาง</vt:lpstr>
      <vt:lpstr>ส่วนประกอบตอนท้าย ประกอบด้วย</vt:lpstr>
      <vt:lpstr>คำอธิบาย</vt:lpstr>
      <vt:lpstr>คำอธิบายเพิ่มเติม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แนวทางจัดทำเอกสารประกอบการสอน เพิ่มเติม อีกรูปแบบ</dc:title>
  <dc:creator>Master_00</dc:creator>
  <cp:lastModifiedBy>ฉัตรชัย กาสี</cp:lastModifiedBy>
  <cp:revision>10</cp:revision>
  <dcterms:created xsi:type="dcterms:W3CDTF">2018-07-17T12:37:56Z</dcterms:created>
  <dcterms:modified xsi:type="dcterms:W3CDTF">2018-07-18T03:38:23Z</dcterms:modified>
</cp:coreProperties>
</file>