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28" r:id="rId2"/>
    <p:sldId id="261" r:id="rId3"/>
    <p:sldId id="332" r:id="rId4"/>
    <p:sldId id="329" r:id="rId5"/>
    <p:sldId id="336" r:id="rId6"/>
    <p:sldId id="337" r:id="rId7"/>
    <p:sldId id="338" r:id="rId8"/>
    <p:sldId id="339" r:id="rId9"/>
    <p:sldId id="340" r:id="rId10"/>
    <p:sldId id="341" r:id="rId11"/>
    <p:sldId id="33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25"/>
    <a:srgbClr val="FF6600"/>
    <a:srgbClr val="1E76B8"/>
    <a:srgbClr val="002E8A"/>
    <a:srgbClr val="003399"/>
    <a:srgbClr val="7D5008"/>
    <a:srgbClr val="FFCC66"/>
    <a:srgbClr val="FF99CC"/>
    <a:srgbClr val="0033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3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6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5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36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7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0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8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7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7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2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6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B5F2E-D500-414A-BAF7-6B804D39B73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A5A4-B364-4B0C-BAAB-F97369421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7E7A0F9-2B47-40F7-9C17-F58E81CB24FA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6BDB49-0931-4F22-8E8D-5BC27688EBB4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857997-6329-1510-C253-4B0150AD5DDA}"/>
              </a:ext>
            </a:extLst>
          </p:cNvPr>
          <p:cNvSpPr txBox="1"/>
          <p:nvPr/>
        </p:nvSpPr>
        <p:spPr>
          <a:xfrm>
            <a:off x="3805646" y="4190943"/>
            <a:ext cx="8315179" cy="324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หลักสูตร..........................</a:t>
            </a:r>
          </a:p>
          <a:p>
            <a:pPr algn="ctr"/>
            <a:endParaRPr lang="th-TH" sz="1200" b="1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4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สาขาวิชา.......................................</a:t>
            </a:r>
          </a:p>
          <a:p>
            <a:pPr algn="ctr"/>
            <a:endParaRPr lang="th-TH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35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เกณฑ์</a:t>
            </a:r>
            <a:r>
              <a:rPr lang="th-TH" sz="35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มาตรฐานหลักสูตร</a:t>
            </a:r>
            <a:r>
              <a:rPr lang="th-TH" sz="35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</a:t>
            </a:r>
            <a:r>
              <a:rPr lang="th-TH" sz="35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ปริญญาตรี/บัณฑิตศึกษา </a:t>
            </a:r>
            <a:r>
              <a:rPr lang="th-TH" sz="35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พ.ศ. 2565</a:t>
            </a:r>
            <a:endParaRPr lang="th-TH" sz="35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5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5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34834" y="-13830"/>
            <a:ext cx="12226834" cy="6890881"/>
            <a:chOff x="-34834" y="-13830"/>
            <a:chExt cx="12226834" cy="6890881"/>
          </a:xfrm>
        </p:grpSpPr>
        <p:grpSp>
          <p:nvGrpSpPr>
            <p:cNvPr id="2" name="Group 1"/>
            <p:cNvGrpSpPr/>
            <p:nvPr/>
          </p:nvGrpSpPr>
          <p:grpSpPr>
            <a:xfrm>
              <a:off x="-1440" y="2144309"/>
              <a:ext cx="12191999" cy="2016212"/>
              <a:chOff x="-1440" y="1900469"/>
              <a:chExt cx="12191999" cy="2016212"/>
            </a:xfrm>
          </p:grpSpPr>
          <p:sp>
            <p:nvSpPr>
              <p:cNvPr id="14" name="Rectangle 5">
                <a:extLst>
                  <a:ext uri="{FF2B5EF4-FFF2-40B4-BE49-F238E27FC236}">
                    <a16:creationId xmlns:a16="http://schemas.microsoft.com/office/drawing/2014/main" id="{D627A97D-D8E2-4240-9113-6E033FC81188}"/>
                  </a:ext>
                </a:extLst>
              </p:cNvPr>
              <p:cNvSpPr/>
              <p:nvPr/>
            </p:nvSpPr>
            <p:spPr>
              <a:xfrm flipH="1">
                <a:off x="-1440" y="1900469"/>
                <a:ext cx="12191999" cy="2016212"/>
              </a:xfrm>
              <a:prstGeom prst="rect">
                <a:avLst/>
              </a:prstGeom>
              <a:solidFill>
                <a:srgbClr val="1E76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6C3973-B437-4A64-BDCB-C65AB61CFB93}"/>
                  </a:ext>
                </a:extLst>
              </p:cNvPr>
              <p:cNvSpPr txBox="1"/>
              <p:nvPr/>
            </p:nvSpPr>
            <p:spPr>
              <a:xfrm>
                <a:off x="5389641" y="1937448"/>
                <a:ext cx="6731183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แบบเสนอขอ</a:t>
                </a:r>
                <a:br>
                  <a:rPr lang="th-TH" sz="54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</a:br>
                <a:r>
                  <a:rPr lang="th-TH" sz="5400" b="1" dirty="0" smtClean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(เปิดหลักสูตรใหม่)</a:t>
                </a:r>
                <a:endParaRPr lang="th-TH" sz="5400" b="1" dirty="0">
                  <a:solidFill>
                    <a:schemeClr val="bg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pic>
          <p:nvPicPr>
            <p:cNvPr id="18" name="Picture Placeholder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77" r="12777"/>
            <a:stretch>
              <a:fillRect/>
            </a:stretch>
          </p:blipFill>
          <p:spPr>
            <a:xfrm>
              <a:off x="-30527" y="-13830"/>
              <a:ext cx="7415396" cy="6886575"/>
            </a:xfrm>
            <a:custGeom>
              <a:avLst/>
              <a:gdLst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4710909 h 6877050"/>
                <a:gd name="connsiteX17" fmla="*/ 0 w 7155850"/>
                <a:gd name="connsiteY17" fmla="*/ 304398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4710909 h 6877050"/>
                <a:gd name="connsiteX17" fmla="*/ 0 w 7155850"/>
                <a:gd name="connsiteY17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1323481 w 7155850"/>
                <a:gd name="connsiteY14" fmla="*/ 6866659 h 6877050"/>
                <a:gd name="connsiteX15" fmla="*/ 0 w 7155850"/>
                <a:gd name="connsiteY15" fmla="*/ 6858000 h 6877050"/>
                <a:gd name="connsiteX16" fmla="*/ 0 w 7155850"/>
                <a:gd name="connsiteY16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2358530 w 7155850"/>
                <a:gd name="connsiteY12" fmla="*/ 6877050 h 6877050"/>
                <a:gd name="connsiteX13" fmla="*/ 1329860 w 7155850"/>
                <a:gd name="connsiteY13" fmla="*/ 6877050 h 6877050"/>
                <a:gd name="connsiteX14" fmla="*/ 0 w 7155850"/>
                <a:gd name="connsiteY14" fmla="*/ 6858000 h 6877050"/>
                <a:gd name="connsiteX15" fmla="*/ 0 w 7155850"/>
                <a:gd name="connsiteY15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1329860 w 7155850"/>
                <a:gd name="connsiteY12" fmla="*/ 6877050 h 6877050"/>
                <a:gd name="connsiteX13" fmla="*/ 0 w 7155850"/>
                <a:gd name="connsiteY13" fmla="*/ 6858000 h 6877050"/>
                <a:gd name="connsiteX14" fmla="*/ 0 w 7155850"/>
                <a:gd name="connsiteY14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2356294 w 7155850"/>
                <a:gd name="connsiteY11" fmla="*/ 6873416 h 6877050"/>
                <a:gd name="connsiteX12" fmla="*/ 0 w 7155850"/>
                <a:gd name="connsiteY12" fmla="*/ 6858000 h 6877050"/>
                <a:gd name="connsiteX13" fmla="*/ 0 w 7155850"/>
                <a:gd name="connsiteY13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3459898 w 7155850"/>
                <a:gd name="connsiteY7" fmla="*/ 6039202 h 6877050"/>
                <a:gd name="connsiteX8" fmla="*/ 2945517 w 7155850"/>
                <a:gd name="connsiteY8" fmla="*/ 6877050 h 6877050"/>
                <a:gd name="connsiteX9" fmla="*/ 2928567 w 7155850"/>
                <a:gd name="connsiteY9" fmla="*/ 6849441 h 6877050"/>
                <a:gd name="connsiteX10" fmla="*/ 2911768 w 7155850"/>
                <a:gd name="connsiteY10" fmla="*/ 6877050 h 6877050"/>
                <a:gd name="connsiteX11" fmla="*/ 0 w 7155850"/>
                <a:gd name="connsiteY11" fmla="*/ 6858000 h 6877050"/>
                <a:gd name="connsiteX12" fmla="*/ 0 w 7155850"/>
                <a:gd name="connsiteY12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3440621 w 7155850"/>
                <a:gd name="connsiteY6" fmla="*/ 6007873 h 6877050"/>
                <a:gd name="connsiteX7" fmla="*/ 2945517 w 7155850"/>
                <a:gd name="connsiteY7" fmla="*/ 6877050 h 6877050"/>
                <a:gd name="connsiteX8" fmla="*/ 2928567 w 7155850"/>
                <a:gd name="connsiteY8" fmla="*/ 6849441 h 6877050"/>
                <a:gd name="connsiteX9" fmla="*/ 2911768 w 7155850"/>
                <a:gd name="connsiteY9" fmla="*/ 6877050 h 6877050"/>
                <a:gd name="connsiteX10" fmla="*/ 0 w 7155850"/>
                <a:gd name="connsiteY10" fmla="*/ 6858000 h 6877050"/>
                <a:gd name="connsiteX11" fmla="*/ 0 w 7155850"/>
                <a:gd name="connsiteY11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3759438 w 7155850"/>
                <a:gd name="connsiteY5" fmla="*/ 5483894 h 6877050"/>
                <a:gd name="connsiteX6" fmla="*/ 2945517 w 7155850"/>
                <a:gd name="connsiteY6" fmla="*/ 6877050 h 6877050"/>
                <a:gd name="connsiteX7" fmla="*/ 2928567 w 7155850"/>
                <a:gd name="connsiteY7" fmla="*/ 6849441 h 6877050"/>
                <a:gd name="connsiteX8" fmla="*/ 2911768 w 7155850"/>
                <a:gd name="connsiteY8" fmla="*/ 6877050 h 6877050"/>
                <a:gd name="connsiteX9" fmla="*/ 0 w 7155850"/>
                <a:gd name="connsiteY9" fmla="*/ 6858000 h 6877050"/>
                <a:gd name="connsiteX10" fmla="*/ 0 w 7155850"/>
                <a:gd name="connsiteY10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3780151 w 7155850"/>
                <a:gd name="connsiteY4" fmla="*/ 5517557 h 6877050"/>
                <a:gd name="connsiteX5" fmla="*/ 2945517 w 7155850"/>
                <a:gd name="connsiteY5" fmla="*/ 6877050 h 6877050"/>
                <a:gd name="connsiteX6" fmla="*/ 2928567 w 7155850"/>
                <a:gd name="connsiteY6" fmla="*/ 6849441 h 6877050"/>
                <a:gd name="connsiteX7" fmla="*/ 2911768 w 7155850"/>
                <a:gd name="connsiteY7" fmla="*/ 6877050 h 6877050"/>
                <a:gd name="connsiteX8" fmla="*/ 0 w 7155850"/>
                <a:gd name="connsiteY8" fmla="*/ 6858000 h 6877050"/>
                <a:gd name="connsiteX9" fmla="*/ 0 w 7155850"/>
                <a:gd name="connsiteY9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084534 w 7155850"/>
                <a:gd name="connsiteY2" fmla="*/ 19050 h 6877050"/>
                <a:gd name="connsiteX3" fmla="*/ 7155850 w 7155850"/>
                <a:gd name="connsiteY3" fmla="*/ 19050 h 6877050"/>
                <a:gd name="connsiteX4" fmla="*/ 2945517 w 7155850"/>
                <a:gd name="connsiteY4" fmla="*/ 6877050 h 6877050"/>
                <a:gd name="connsiteX5" fmla="*/ 2928567 w 7155850"/>
                <a:gd name="connsiteY5" fmla="*/ 6849441 h 6877050"/>
                <a:gd name="connsiteX6" fmla="*/ 2911768 w 7155850"/>
                <a:gd name="connsiteY6" fmla="*/ 6877050 h 6877050"/>
                <a:gd name="connsiteX7" fmla="*/ 0 w 7155850"/>
                <a:gd name="connsiteY7" fmla="*/ 6858000 h 6877050"/>
                <a:gd name="connsiteX8" fmla="*/ 0 w 7155850"/>
                <a:gd name="connsiteY8" fmla="*/ 0 h 6877050"/>
                <a:gd name="connsiteX0" fmla="*/ 0 w 7155850"/>
                <a:gd name="connsiteY0" fmla="*/ 0 h 6877050"/>
                <a:gd name="connsiteX1" fmla="*/ 7096125 w 7155850"/>
                <a:gd name="connsiteY1" fmla="*/ 0 h 6877050"/>
                <a:gd name="connsiteX2" fmla="*/ 7155850 w 7155850"/>
                <a:gd name="connsiteY2" fmla="*/ 19050 h 6877050"/>
                <a:gd name="connsiteX3" fmla="*/ 2945517 w 7155850"/>
                <a:gd name="connsiteY3" fmla="*/ 6877050 h 6877050"/>
                <a:gd name="connsiteX4" fmla="*/ 2928567 w 7155850"/>
                <a:gd name="connsiteY4" fmla="*/ 6849441 h 6877050"/>
                <a:gd name="connsiteX5" fmla="*/ 2911768 w 7155850"/>
                <a:gd name="connsiteY5" fmla="*/ 6877050 h 6877050"/>
                <a:gd name="connsiteX6" fmla="*/ 0 w 7155850"/>
                <a:gd name="connsiteY6" fmla="*/ 6858000 h 6877050"/>
                <a:gd name="connsiteX7" fmla="*/ 0 w 7155850"/>
                <a:gd name="connsiteY7" fmla="*/ 0 h 6877050"/>
                <a:gd name="connsiteX0" fmla="*/ 0 w 7155850"/>
                <a:gd name="connsiteY0" fmla="*/ 0 h 6877050"/>
                <a:gd name="connsiteX1" fmla="*/ 7155850 w 7155850"/>
                <a:gd name="connsiteY1" fmla="*/ 19050 h 6877050"/>
                <a:gd name="connsiteX2" fmla="*/ 2945517 w 7155850"/>
                <a:gd name="connsiteY2" fmla="*/ 6877050 h 6877050"/>
                <a:gd name="connsiteX3" fmla="*/ 2928567 w 7155850"/>
                <a:gd name="connsiteY3" fmla="*/ 6849441 h 6877050"/>
                <a:gd name="connsiteX4" fmla="*/ 2911768 w 7155850"/>
                <a:gd name="connsiteY4" fmla="*/ 6877050 h 6877050"/>
                <a:gd name="connsiteX5" fmla="*/ 0 w 7155850"/>
                <a:gd name="connsiteY5" fmla="*/ 6858000 h 6877050"/>
                <a:gd name="connsiteX6" fmla="*/ 0 w 7155850"/>
                <a:gd name="connsiteY6" fmla="*/ 0 h 6877050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2928567 w 7184425"/>
                <a:gd name="connsiteY3" fmla="*/ 6858966 h 6886575"/>
                <a:gd name="connsiteX4" fmla="*/ 2911768 w 7184425"/>
                <a:gd name="connsiteY4" fmla="*/ 6886575 h 6886575"/>
                <a:gd name="connsiteX5" fmla="*/ 0 w 7184425"/>
                <a:gd name="connsiteY5" fmla="*/ 6867525 h 6886575"/>
                <a:gd name="connsiteX6" fmla="*/ 0 w 7184425"/>
                <a:gd name="connsiteY6" fmla="*/ 9525 h 6886575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2928567 w 7184425"/>
                <a:gd name="connsiteY3" fmla="*/ 6858966 h 6886575"/>
                <a:gd name="connsiteX4" fmla="*/ 0 w 7184425"/>
                <a:gd name="connsiteY4" fmla="*/ 6867525 h 6886575"/>
                <a:gd name="connsiteX5" fmla="*/ 0 w 7184425"/>
                <a:gd name="connsiteY5" fmla="*/ 9525 h 6886575"/>
                <a:gd name="connsiteX0" fmla="*/ 0 w 7184425"/>
                <a:gd name="connsiteY0" fmla="*/ 9525 h 6886575"/>
                <a:gd name="connsiteX1" fmla="*/ 7184425 w 7184425"/>
                <a:gd name="connsiteY1" fmla="*/ 0 h 6886575"/>
                <a:gd name="connsiteX2" fmla="*/ 2945517 w 7184425"/>
                <a:gd name="connsiteY2" fmla="*/ 6886575 h 6886575"/>
                <a:gd name="connsiteX3" fmla="*/ 0 w 7184425"/>
                <a:gd name="connsiteY3" fmla="*/ 6867525 h 6886575"/>
                <a:gd name="connsiteX4" fmla="*/ 0 w 7184425"/>
                <a:gd name="connsiteY4" fmla="*/ 9525 h 6886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4425" h="6886575">
                  <a:moveTo>
                    <a:pt x="0" y="9525"/>
                  </a:moveTo>
                  <a:lnTo>
                    <a:pt x="7184425" y="0"/>
                  </a:lnTo>
                  <a:lnTo>
                    <a:pt x="2945517" y="6886575"/>
                  </a:lnTo>
                  <a:lnTo>
                    <a:pt x="0" y="6867525"/>
                  </a:lnTo>
                  <a:lnTo>
                    <a:pt x="0" y="9525"/>
                  </a:lnTo>
                  <a:close/>
                </a:path>
              </a:pathLst>
            </a:custGeom>
          </p:spPr>
        </p:pic>
        <p:sp>
          <p:nvSpPr>
            <p:cNvPr id="19" name="Parallelogram 18">
              <a:extLst>
                <a:ext uri="{FF2B5EF4-FFF2-40B4-BE49-F238E27FC236}">
                  <a16:creationId xmlns:a16="http://schemas.microsoft.com/office/drawing/2014/main" id="{3C6386F8-5933-46CE-8CBE-00A7BF33875C}"/>
                </a:ext>
              </a:extLst>
            </p:cNvPr>
            <p:cNvSpPr/>
            <p:nvPr/>
          </p:nvSpPr>
          <p:spPr>
            <a:xfrm>
              <a:off x="2987506" y="-9068"/>
              <a:ext cx="4804271" cy="6877049"/>
            </a:xfrm>
            <a:prstGeom prst="parallelogram">
              <a:avLst>
                <a:gd name="adj" fmla="val 88137"/>
              </a:avLst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3"/>
            <a:srcRect l="23972" t="12641" r="64932" b="79080"/>
            <a:stretch/>
          </p:blipFill>
          <p:spPr>
            <a:xfrm>
              <a:off x="7791777" y="264729"/>
              <a:ext cx="3464582" cy="1828450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6890206-8580-4FC7-A158-1E69B2B51C5E}"/>
                </a:ext>
              </a:extLst>
            </p:cNvPr>
            <p:cNvSpPr/>
            <p:nvPr/>
          </p:nvSpPr>
          <p:spPr>
            <a:xfrm>
              <a:off x="-34834" y="6576605"/>
              <a:ext cx="12226834" cy="30044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210501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2558" y="1628611"/>
          <a:ext cx="10862098" cy="1638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644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ความคาดหวังของผลลัพธ์การเรียนรู้ ชั้นปีที่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9942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ด้านความรู้ </a:t>
                      </a:r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:</a:t>
                      </a:r>
                      <a:r>
                        <a:rPr lang="en-US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 </a:t>
                      </a:r>
                      <a:endParaRPr lang="th-TH" sz="1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H SarabunPSK" panose="020B0500040200020003" pitchFamily="34" charset="-34"/>
                        <a:ea typeface="Fira Sans"/>
                        <a:cs typeface="TH SarabunPSK" panose="020B0500040200020003" pitchFamily="34" charset="-34"/>
                        <a:sym typeface="Fira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3266815"/>
          <a:ext cx="10862098" cy="103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</a:tblGrid>
              <a:tr h="10374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ด้านทักษะ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 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2558" y="4312950"/>
          <a:ext cx="10862098" cy="1062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</a:tblGrid>
              <a:tr h="1062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ด้านจริยธรรม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558" y="5373188"/>
          <a:ext cx="10862098" cy="112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</a:tblGrid>
              <a:tr h="1128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ด้านลักษณะบุคคล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436631" y="271867"/>
            <a:ext cx="8755298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ความคาดหวังของผลลัพธ์การเรียนรู้เมื่อสิ้นปีการศึกษา</a:t>
            </a:r>
          </a:p>
        </p:txBody>
      </p:sp>
    </p:spTree>
    <p:extLst>
      <p:ext uri="{BB962C8B-B14F-4D97-AF65-F5344CB8AC3E}">
        <p14:creationId xmlns:p14="http://schemas.microsoft.com/office/powerpoint/2010/main" val="104302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176979"/>
              </p:ext>
            </p:extLst>
          </p:nvPr>
        </p:nvGraphicFramePr>
        <p:xfrm>
          <a:off x="662558" y="1402080"/>
          <a:ext cx="10862098" cy="1298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3859492696"/>
                    </a:ext>
                  </a:extLst>
                </a:gridCol>
              </a:tblGrid>
              <a:tr h="505559">
                <a:tc gridSpan="2"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อาชีพที่ประกอบได้หลังสำเร็จการศึกษา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804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079072"/>
              </p:ext>
            </p:extLst>
          </p:nvPr>
        </p:nvGraphicFramePr>
        <p:xfrm>
          <a:off x="662558" y="2700716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514948511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155977"/>
              </p:ext>
            </p:extLst>
          </p:nvPr>
        </p:nvGraphicFramePr>
        <p:xfrm>
          <a:off x="662558" y="3425189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1890038374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525603"/>
              </p:ext>
            </p:extLst>
          </p:nvPr>
        </p:nvGraphicFramePr>
        <p:xfrm>
          <a:off x="662558" y="4140953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823151"/>
              </p:ext>
            </p:extLst>
          </p:nvPr>
        </p:nvGraphicFramePr>
        <p:xfrm>
          <a:off x="662558" y="4851072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86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312229">
                  <a:extLst>
                    <a:ext uri="{9D8B030D-6E8A-4147-A177-3AD203B41FA5}">
                      <a16:colId xmlns:a16="http://schemas.microsoft.com/office/drawing/2014/main" val="274403912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66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48846"/>
            <a:ext cx="12196786" cy="30915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216728"/>
              </p:ext>
            </p:extLst>
          </p:nvPr>
        </p:nvGraphicFramePr>
        <p:xfrm>
          <a:off x="1611086" y="1375954"/>
          <a:ext cx="9353005" cy="3694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3005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766337">
                <a:tc>
                  <a:txBody>
                    <a:bodyPr/>
                    <a:lstStyle/>
                    <a:p>
                      <a:pPr algn="ctr"/>
                      <a:r>
                        <a:rPr lang="th-TH" sz="4000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ชื่อหลักสูตร</a:t>
                      </a:r>
                      <a:endParaRPr lang="en-US" sz="40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2928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5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ชื่อหลักสูตร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ภาษาไทย  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: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……………………………………………….</a:t>
                      </a:r>
                      <a:endParaRPr lang="th-TH" sz="2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ภาษาอังกฤษ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……………………………………………….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59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186406"/>
              </p:ext>
            </p:extLst>
          </p:nvPr>
        </p:nvGraphicFramePr>
        <p:xfrm>
          <a:off x="662558" y="1628611"/>
          <a:ext cx="10862098" cy="2116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831861">
                <a:tc>
                  <a:txBody>
                    <a:bodyPr/>
                    <a:lstStyle/>
                    <a:p>
                      <a:pPr algn="ctr"/>
                      <a:r>
                        <a:rPr kumimoji="0" lang="th-TH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ปรัชญา</a:t>
                      </a:r>
                      <a:endParaRPr lang="th-TH" sz="400" dirty="0" smtClean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12842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49249" y="27186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55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ปรัชญา วัตถุประสงค์ </a:t>
            </a:r>
            <a:endParaRPr lang="en-US" altLang="ko-KR" sz="55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844925"/>
              </p:ext>
            </p:extLst>
          </p:nvPr>
        </p:nvGraphicFramePr>
        <p:xfrm>
          <a:off x="662558" y="4085156"/>
          <a:ext cx="10862098" cy="2088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821064">
                <a:tc>
                  <a:txBody>
                    <a:bodyPr/>
                    <a:lstStyle/>
                    <a:p>
                      <a:pPr algn="ctr"/>
                      <a:endParaRPr lang="th-TH" sz="700" dirty="0" smtClean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th-TH" sz="3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วัตถุประสงค์</a:t>
                      </a:r>
                      <a:endParaRPr lang="th-TH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12675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7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09188"/>
              </p:ext>
            </p:extLst>
          </p:nvPr>
        </p:nvGraphicFramePr>
        <p:xfrm>
          <a:off x="662558" y="1628612"/>
          <a:ext cx="10862098" cy="3410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1207863">
                <a:tc>
                  <a:txBody>
                    <a:bodyPr/>
                    <a:lstStyle/>
                    <a:p>
                      <a:pPr algn="ctr"/>
                      <a:r>
                        <a:rPr lang="th-TH" sz="4500" dirty="0" smtClean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โครงสร้างของหลักสูตร และหน่วยกิตตลอดหลักสูตร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22022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1. หมวดวิชาศึกษาทั่วไป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2. หมวดวิชาเฉพาะด้าน 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3. หมวดวิชาเลือกเสรี             ..............   หน่วยกิต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หน่วยกิตตลอดหลักสูตร           ..............   หน่วยกิต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0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9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157557" y="496057"/>
            <a:ext cx="8365180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ศักยภาพของอาจารย์ผู้รับผิดชอบ</a:t>
            </a:r>
            <a:r>
              <a:rPr lang="th-TH" sz="44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หลักสูตรและอาจารย์ประจำหลักสูตร</a:t>
            </a:r>
            <a:endParaRPr lang="th-TH" sz="44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E092C9D-A4F4-C847-A824-DDE25E612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079318"/>
              </p:ext>
            </p:extLst>
          </p:nvPr>
        </p:nvGraphicFramePr>
        <p:xfrm>
          <a:off x="930443" y="1815569"/>
          <a:ext cx="10394781" cy="2954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4927">
                  <a:extLst>
                    <a:ext uri="{9D8B030D-6E8A-4147-A177-3AD203B41FA5}">
                      <a16:colId xmlns:a16="http://schemas.microsoft.com/office/drawing/2014/main" val="706393069"/>
                    </a:ext>
                  </a:extLst>
                </a:gridCol>
                <a:gridCol w="3464927">
                  <a:extLst>
                    <a:ext uri="{9D8B030D-6E8A-4147-A177-3AD203B41FA5}">
                      <a16:colId xmlns:a16="http://schemas.microsoft.com/office/drawing/2014/main" val="3480263261"/>
                    </a:ext>
                  </a:extLst>
                </a:gridCol>
                <a:gridCol w="3464927">
                  <a:extLst>
                    <a:ext uri="{9D8B030D-6E8A-4147-A177-3AD203B41FA5}">
                      <a16:colId xmlns:a16="http://schemas.microsoft.com/office/drawing/2014/main" val="2343131578"/>
                    </a:ext>
                  </a:extLst>
                </a:gridCol>
              </a:tblGrid>
              <a:tr h="645308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ชื่อ </a:t>
                      </a:r>
                      <a:r>
                        <a:rPr lang="en-US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– </a:t>
                      </a:r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นามสกุล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วุฒิการศึกษา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solidFill>
                            <a:schemeClr val="bg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สาขาตรงหรือสัมพันธ์</a:t>
                      </a:r>
                      <a:endParaRPr lang="en-US" sz="2800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3139"/>
                  </a:ext>
                </a:extLst>
              </a:tr>
              <a:tr h="461838"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456424"/>
                  </a:ext>
                </a:extLst>
              </a:tr>
              <a:tr h="461838"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698343"/>
                  </a:ext>
                </a:extLst>
              </a:tr>
              <a:tr h="461838"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102181"/>
                  </a:ext>
                </a:extLst>
              </a:tr>
              <a:tr h="461838"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847696"/>
                  </a:ext>
                </a:extLst>
              </a:tr>
              <a:tr h="461838"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4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63196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464951"/>
              </p:ext>
            </p:extLst>
          </p:nvPr>
        </p:nvGraphicFramePr>
        <p:xfrm>
          <a:off x="930442" y="4770067"/>
          <a:ext cx="10394781" cy="44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4927">
                  <a:extLst>
                    <a:ext uri="{9D8B030D-6E8A-4147-A177-3AD203B41FA5}">
                      <a16:colId xmlns:a16="http://schemas.microsoft.com/office/drawing/2014/main" val="1475576769"/>
                    </a:ext>
                  </a:extLst>
                </a:gridCol>
                <a:gridCol w="3464927">
                  <a:extLst>
                    <a:ext uri="{9D8B030D-6E8A-4147-A177-3AD203B41FA5}">
                      <a16:colId xmlns:a16="http://schemas.microsoft.com/office/drawing/2014/main" val="820785149"/>
                    </a:ext>
                  </a:extLst>
                </a:gridCol>
                <a:gridCol w="3464927">
                  <a:extLst>
                    <a:ext uri="{9D8B030D-6E8A-4147-A177-3AD203B41FA5}">
                      <a16:colId xmlns:a16="http://schemas.microsoft.com/office/drawing/2014/main" val="2571426875"/>
                    </a:ext>
                  </a:extLst>
                </a:gridCol>
              </a:tblGrid>
              <a:tr h="4483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008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4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08679"/>
              </p:ext>
            </p:extLst>
          </p:nvPr>
        </p:nvGraphicFramePr>
        <p:xfrm>
          <a:off x="662558" y="1299819"/>
          <a:ext cx="10862098" cy="1440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364102422"/>
                    </a:ext>
                  </a:extLst>
                </a:gridCol>
              </a:tblGrid>
              <a:tr h="44214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เครือข่ายความร่วมมือทั้งภาครัฐและภาคเอกชน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h-TH" sz="2800" dirty="0" smtClean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7999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354807"/>
              </p:ext>
            </p:extLst>
          </p:nvPr>
        </p:nvGraphicFramePr>
        <p:xfrm>
          <a:off x="662558" y="2724158"/>
          <a:ext cx="10862098" cy="74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3626137946"/>
                    </a:ext>
                  </a:extLst>
                </a:gridCol>
              </a:tblGrid>
              <a:tr h="747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898312"/>
              </p:ext>
            </p:extLst>
          </p:nvPr>
        </p:nvGraphicFramePr>
        <p:xfrm>
          <a:off x="662558" y="3438576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2567888038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218994"/>
              </p:ext>
            </p:extLst>
          </p:nvPr>
        </p:nvGraphicFramePr>
        <p:xfrm>
          <a:off x="662558" y="4156349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4240203967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344020"/>
              </p:ext>
            </p:extLst>
          </p:nvPr>
        </p:nvGraphicFramePr>
        <p:xfrm>
          <a:off x="662558" y="4896033"/>
          <a:ext cx="10862098" cy="724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1049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  <a:gridCol w="5431049">
                  <a:extLst>
                    <a:ext uri="{9D8B030D-6E8A-4147-A177-3AD203B41FA5}">
                      <a16:colId xmlns:a16="http://schemas.microsoft.com/office/drawing/2014/main" val="1010954373"/>
                    </a:ext>
                  </a:extLst>
                </a:gridCol>
              </a:tblGrid>
              <a:tr h="724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80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2558" y="1628611"/>
          <a:ext cx="10862098" cy="1638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644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ความคาดหวังของผลลัพธ์การเรียนรู้ ชั้นปีที่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9942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ด้านความรู้ </a:t>
                      </a:r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:</a:t>
                      </a:r>
                      <a:r>
                        <a:rPr lang="en-US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 </a:t>
                      </a:r>
                      <a:endParaRPr lang="th-TH" sz="1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H SarabunPSK" panose="020B0500040200020003" pitchFamily="34" charset="-34"/>
                        <a:ea typeface="Fira Sans"/>
                        <a:cs typeface="TH SarabunPSK" panose="020B0500040200020003" pitchFamily="34" charset="-34"/>
                        <a:sym typeface="Fira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62558" y="3266815"/>
          <a:ext cx="10862098" cy="103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</a:tblGrid>
              <a:tr h="10374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ด้านทักษะ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 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62558" y="4312950"/>
          <a:ext cx="10862098" cy="1062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</a:tblGrid>
              <a:tr h="1062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ด้านจริยธรรม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62558" y="5373188"/>
          <a:ext cx="10862098" cy="112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</a:tblGrid>
              <a:tr h="1128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ด้านลักษณะบุคคล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436631" y="271867"/>
            <a:ext cx="8755298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ความคาดหวังของผลลัพธ์การเรียนรู้เมื่อสิ้นปีการศึกษา</a:t>
            </a:r>
          </a:p>
        </p:txBody>
      </p:sp>
    </p:spTree>
    <p:extLst>
      <p:ext uri="{BB962C8B-B14F-4D97-AF65-F5344CB8AC3E}">
        <p14:creationId xmlns:p14="http://schemas.microsoft.com/office/powerpoint/2010/main" val="293423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2558" y="1628611"/>
          <a:ext cx="10862098" cy="1638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644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ความคาดหวังของผลลัพธ์การเรียนรู้ ชั้นปีที่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9942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ด้านความรู้ </a:t>
                      </a:r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:</a:t>
                      </a:r>
                      <a:r>
                        <a:rPr lang="en-US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 </a:t>
                      </a:r>
                      <a:endParaRPr lang="th-TH" sz="1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H SarabunPSK" panose="020B0500040200020003" pitchFamily="34" charset="-34"/>
                        <a:ea typeface="Fira Sans"/>
                        <a:cs typeface="TH SarabunPSK" panose="020B0500040200020003" pitchFamily="34" charset="-34"/>
                        <a:sym typeface="Fira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3266815"/>
          <a:ext cx="10862098" cy="103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</a:tblGrid>
              <a:tr h="10374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ด้านทักษะ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 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2558" y="4312950"/>
          <a:ext cx="10862098" cy="1062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</a:tblGrid>
              <a:tr h="1062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ด้านจริยธรรม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558" y="5373188"/>
          <a:ext cx="10862098" cy="112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</a:tblGrid>
              <a:tr h="1128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ด้านลักษณะบุคคล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436631" y="271867"/>
            <a:ext cx="8755298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ความคาดหวังของผลลัพธ์การเรียนรู้เมื่อสิ้นปีการศึกษา</a:t>
            </a:r>
          </a:p>
        </p:txBody>
      </p:sp>
    </p:spTree>
    <p:extLst>
      <p:ext uri="{BB962C8B-B14F-4D97-AF65-F5344CB8AC3E}">
        <p14:creationId xmlns:p14="http://schemas.microsoft.com/office/powerpoint/2010/main" val="11894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56890206-8580-4FC7-A158-1E69B2B51C5E}"/>
              </a:ext>
            </a:extLst>
          </p:cNvPr>
          <p:cNvSpPr/>
          <p:nvPr/>
        </p:nvSpPr>
        <p:spPr>
          <a:xfrm>
            <a:off x="-4786" y="6557555"/>
            <a:ext cx="12196786" cy="3004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1641AE40-1E88-EE1C-F399-810131F51F6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2558" y="1628611"/>
          <a:ext cx="10862098" cy="1638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3743891412"/>
                    </a:ext>
                  </a:extLst>
                </a:gridCol>
              </a:tblGrid>
              <a:tr h="644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ความคาดหวังของผลลัพธ์การเรียนรู้ ชั้นปีที่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31614"/>
                  </a:ext>
                </a:extLst>
              </a:tr>
              <a:tr h="9942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ด้านความรู้ </a:t>
                      </a:r>
                      <a:r>
                        <a:rPr lang="en-US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:</a:t>
                      </a:r>
                      <a:r>
                        <a:rPr lang="en-US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H SarabunPSK" panose="020B0500040200020003" pitchFamily="34" charset="-34"/>
                          <a:ea typeface="Fira Sans"/>
                          <a:cs typeface="TH SarabunPSK" panose="020B0500040200020003" pitchFamily="34" charset="-34"/>
                          <a:sym typeface="Fira Sans"/>
                        </a:rPr>
                        <a:t> </a:t>
                      </a:r>
                      <a:endParaRPr lang="th-TH" sz="1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H SarabunPSK" panose="020B0500040200020003" pitchFamily="34" charset="-34"/>
                        <a:ea typeface="Fira Sans"/>
                        <a:cs typeface="TH SarabunPSK" panose="020B0500040200020003" pitchFamily="34" charset="-34"/>
                        <a:sym typeface="Fira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731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3972" t="12641" r="64932" b="79080"/>
          <a:stretch/>
        </p:blipFill>
        <p:spPr>
          <a:xfrm>
            <a:off x="116597" y="47878"/>
            <a:ext cx="2320034" cy="1224409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62558" y="3266815"/>
          <a:ext cx="10862098" cy="1037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2386242715"/>
                    </a:ext>
                  </a:extLst>
                </a:gridCol>
              </a:tblGrid>
              <a:tr h="10374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ด้านทักษะ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 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31227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2558" y="4312950"/>
          <a:ext cx="10862098" cy="1062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919722767"/>
                    </a:ext>
                  </a:extLst>
                </a:gridCol>
              </a:tblGrid>
              <a:tr h="1062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ด้านจริยธรรม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3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62558" y="5373188"/>
          <a:ext cx="10862098" cy="112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2098">
                  <a:extLst>
                    <a:ext uri="{9D8B030D-6E8A-4147-A177-3AD203B41FA5}">
                      <a16:colId xmlns:a16="http://schemas.microsoft.com/office/drawing/2014/main" val="2119352906"/>
                    </a:ext>
                  </a:extLst>
                </a:gridCol>
              </a:tblGrid>
              <a:tr h="1128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ด้านลักษณะบุคคล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</a:t>
                      </a:r>
                      <a:endParaRPr lang="th-TH" sz="1800" b="1" dirty="0" smtClean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24750"/>
                  </a:ext>
                </a:extLst>
              </a:tr>
            </a:tbl>
          </a:graphicData>
        </a:graphic>
      </p:graphicFrame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9B90A06F-09F6-FB41-AD7C-05EAD76094FD}"/>
              </a:ext>
            </a:extLst>
          </p:cNvPr>
          <p:cNvSpPr txBox="1">
            <a:spLocks/>
          </p:cNvSpPr>
          <p:nvPr/>
        </p:nvSpPr>
        <p:spPr>
          <a:xfrm>
            <a:off x="2436631" y="271867"/>
            <a:ext cx="8755298" cy="1000420"/>
          </a:xfrm>
          <a:prstGeom prst="rect">
            <a:avLst/>
          </a:prstGeom>
          <a:noFill/>
          <a:effectLst>
            <a:outerShdw blurRad="88900" dist="50800" dir="5400000" sx="17000" sy="17000" algn="ctr" rotWithShape="0">
              <a:srgbClr val="000000">
                <a:alpha val="94000"/>
              </a:srgbClr>
            </a:outerShdw>
          </a:effectLst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th-TH" sz="4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ความคาดหวังของผลลัพธ์การเรียนรู้เมื่อสิ้นปีการศึกษา</a:t>
            </a:r>
          </a:p>
        </p:txBody>
      </p:sp>
    </p:spTree>
    <p:extLst>
      <p:ext uri="{BB962C8B-B14F-4D97-AF65-F5344CB8AC3E}">
        <p14:creationId xmlns:p14="http://schemas.microsoft.com/office/powerpoint/2010/main" val="10393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1694</TotalTime>
  <Words>241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맑은 고딕</vt:lpstr>
      <vt:lpstr>Arial</vt:lpstr>
      <vt:lpstr>Calibri</vt:lpstr>
      <vt:lpstr>Calibri Light</vt:lpstr>
      <vt:lpstr>Fira Sans</vt:lpstr>
      <vt:lpstr>TH Sarabun New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yim ployphan</dc:creator>
  <cp:lastModifiedBy>Vice President_VRU</cp:lastModifiedBy>
  <cp:revision>88</cp:revision>
  <dcterms:created xsi:type="dcterms:W3CDTF">2022-01-06T03:24:11Z</dcterms:created>
  <dcterms:modified xsi:type="dcterms:W3CDTF">2023-02-03T07:36:24Z</dcterms:modified>
</cp:coreProperties>
</file>