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28" r:id="rId2"/>
    <p:sldId id="261" r:id="rId3"/>
    <p:sldId id="332" r:id="rId4"/>
    <p:sldId id="329" r:id="rId5"/>
    <p:sldId id="342" r:id="rId6"/>
    <p:sldId id="343" r:id="rId7"/>
    <p:sldId id="348" r:id="rId8"/>
    <p:sldId id="33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25"/>
    <a:srgbClr val="FF6600"/>
    <a:srgbClr val="1E76B8"/>
    <a:srgbClr val="002E8A"/>
    <a:srgbClr val="003399"/>
    <a:srgbClr val="7D5008"/>
    <a:srgbClr val="FFCC66"/>
    <a:srgbClr val="FF99CC"/>
    <a:srgbClr val="0033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86" y="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6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36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7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0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8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5F2E-D500-414A-BAF7-6B804D39B734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7E7A0F9-2B47-40F7-9C17-F58E81CB24FA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6BDB49-0931-4F22-8E8D-5BC27688EBB4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857997-6329-1510-C253-4B0150AD5DDA}"/>
              </a:ext>
            </a:extLst>
          </p:cNvPr>
          <p:cNvSpPr txBox="1"/>
          <p:nvPr/>
        </p:nvSpPr>
        <p:spPr>
          <a:xfrm>
            <a:off x="3805646" y="4190943"/>
            <a:ext cx="8315179" cy="324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หลักสูตร..........................</a:t>
            </a:r>
          </a:p>
          <a:p>
            <a:pPr algn="ctr"/>
            <a:endParaRPr lang="th-TH" sz="1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สาขาวิชา.......................................</a:t>
            </a:r>
          </a:p>
          <a:p>
            <a:pPr algn="ctr"/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5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เกณฑ์มาตรฐานหลักสูตรระดับปริญญาตรี พ.ศ. 2565</a:t>
            </a:r>
          </a:p>
          <a:p>
            <a:pPr algn="ctr"/>
            <a:r>
              <a:rPr lang="th-TH" sz="5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34834" y="-13830"/>
            <a:ext cx="12226834" cy="6890881"/>
            <a:chOff x="-34834" y="-13830"/>
            <a:chExt cx="12226834" cy="6890881"/>
          </a:xfrm>
        </p:grpSpPr>
        <p:grpSp>
          <p:nvGrpSpPr>
            <p:cNvPr id="2" name="Group 1"/>
            <p:cNvGrpSpPr/>
            <p:nvPr/>
          </p:nvGrpSpPr>
          <p:grpSpPr>
            <a:xfrm>
              <a:off x="-1440" y="2144309"/>
              <a:ext cx="12191999" cy="2016212"/>
              <a:chOff x="-1440" y="1900469"/>
              <a:chExt cx="12191999" cy="2016212"/>
            </a:xfrm>
          </p:grpSpPr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D627A97D-D8E2-4240-9113-6E033FC81188}"/>
                  </a:ext>
                </a:extLst>
              </p:cNvPr>
              <p:cNvSpPr/>
              <p:nvPr/>
            </p:nvSpPr>
            <p:spPr>
              <a:xfrm flipH="1">
                <a:off x="-1440" y="1900469"/>
                <a:ext cx="12191999" cy="2016212"/>
              </a:xfrm>
              <a:prstGeom prst="rect">
                <a:avLst/>
              </a:prstGeom>
              <a:solidFill>
                <a:srgbClr val="1E76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6C3973-B437-4A64-BDCB-C65AB61CFB93}"/>
                  </a:ext>
                </a:extLst>
              </p:cNvPr>
              <p:cNvSpPr txBox="1"/>
              <p:nvPr/>
            </p:nvSpPr>
            <p:spPr>
              <a:xfrm>
                <a:off x="5389641" y="1937448"/>
                <a:ext cx="6731183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แบบเสนอขอ</a:t>
                </a:r>
                <a:b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</a:br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(เปิดหลักสูตรใหม่)</a:t>
                </a:r>
              </a:p>
            </p:txBody>
          </p:sp>
        </p:grpSp>
        <p:pic>
          <p:nvPicPr>
            <p:cNvPr id="18" name="Picture Placeholder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77" r="12777"/>
            <a:stretch>
              <a:fillRect/>
            </a:stretch>
          </p:blipFill>
          <p:spPr>
            <a:xfrm>
              <a:off x="-30527" y="-13830"/>
              <a:ext cx="7415396" cy="6886575"/>
            </a:xfrm>
            <a:custGeom>
              <a:avLst/>
              <a:gdLst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304398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0 w 7155850"/>
                <a:gd name="connsiteY14" fmla="*/ 6858000 h 6877050"/>
                <a:gd name="connsiteX15" fmla="*/ 0 w 7155850"/>
                <a:gd name="connsiteY15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1329860 w 7155850"/>
                <a:gd name="connsiteY12" fmla="*/ 6877050 h 6877050"/>
                <a:gd name="connsiteX13" fmla="*/ 0 w 7155850"/>
                <a:gd name="connsiteY13" fmla="*/ 6858000 h 6877050"/>
                <a:gd name="connsiteX14" fmla="*/ 0 w 7155850"/>
                <a:gd name="connsiteY14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0 w 7155850"/>
                <a:gd name="connsiteY12" fmla="*/ 6858000 h 6877050"/>
                <a:gd name="connsiteX13" fmla="*/ 0 w 7155850"/>
                <a:gd name="connsiteY13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0 w 7155850"/>
                <a:gd name="connsiteY11" fmla="*/ 6858000 h 6877050"/>
                <a:gd name="connsiteX12" fmla="*/ 0 w 7155850"/>
                <a:gd name="connsiteY12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2945517 w 7155850"/>
                <a:gd name="connsiteY7" fmla="*/ 6877050 h 6877050"/>
                <a:gd name="connsiteX8" fmla="*/ 2928567 w 7155850"/>
                <a:gd name="connsiteY8" fmla="*/ 6849441 h 6877050"/>
                <a:gd name="connsiteX9" fmla="*/ 2911768 w 7155850"/>
                <a:gd name="connsiteY9" fmla="*/ 6877050 h 6877050"/>
                <a:gd name="connsiteX10" fmla="*/ 0 w 7155850"/>
                <a:gd name="connsiteY10" fmla="*/ 6858000 h 6877050"/>
                <a:gd name="connsiteX11" fmla="*/ 0 w 7155850"/>
                <a:gd name="connsiteY11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2945517 w 7155850"/>
                <a:gd name="connsiteY6" fmla="*/ 6877050 h 6877050"/>
                <a:gd name="connsiteX7" fmla="*/ 2928567 w 7155850"/>
                <a:gd name="connsiteY7" fmla="*/ 6849441 h 6877050"/>
                <a:gd name="connsiteX8" fmla="*/ 2911768 w 7155850"/>
                <a:gd name="connsiteY8" fmla="*/ 6877050 h 6877050"/>
                <a:gd name="connsiteX9" fmla="*/ 0 w 7155850"/>
                <a:gd name="connsiteY9" fmla="*/ 6858000 h 6877050"/>
                <a:gd name="connsiteX10" fmla="*/ 0 w 7155850"/>
                <a:gd name="connsiteY10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2945517 w 7155850"/>
                <a:gd name="connsiteY5" fmla="*/ 6877050 h 6877050"/>
                <a:gd name="connsiteX6" fmla="*/ 2928567 w 7155850"/>
                <a:gd name="connsiteY6" fmla="*/ 6849441 h 6877050"/>
                <a:gd name="connsiteX7" fmla="*/ 2911768 w 7155850"/>
                <a:gd name="connsiteY7" fmla="*/ 6877050 h 6877050"/>
                <a:gd name="connsiteX8" fmla="*/ 0 w 7155850"/>
                <a:gd name="connsiteY8" fmla="*/ 6858000 h 6877050"/>
                <a:gd name="connsiteX9" fmla="*/ 0 w 7155850"/>
                <a:gd name="connsiteY9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2945517 w 7155850"/>
                <a:gd name="connsiteY4" fmla="*/ 6877050 h 6877050"/>
                <a:gd name="connsiteX5" fmla="*/ 2928567 w 7155850"/>
                <a:gd name="connsiteY5" fmla="*/ 6849441 h 6877050"/>
                <a:gd name="connsiteX6" fmla="*/ 2911768 w 7155850"/>
                <a:gd name="connsiteY6" fmla="*/ 6877050 h 6877050"/>
                <a:gd name="connsiteX7" fmla="*/ 0 w 7155850"/>
                <a:gd name="connsiteY7" fmla="*/ 6858000 h 6877050"/>
                <a:gd name="connsiteX8" fmla="*/ 0 w 7155850"/>
                <a:gd name="connsiteY8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155850 w 7155850"/>
                <a:gd name="connsiteY2" fmla="*/ 19050 h 6877050"/>
                <a:gd name="connsiteX3" fmla="*/ 2945517 w 7155850"/>
                <a:gd name="connsiteY3" fmla="*/ 6877050 h 6877050"/>
                <a:gd name="connsiteX4" fmla="*/ 2928567 w 7155850"/>
                <a:gd name="connsiteY4" fmla="*/ 6849441 h 6877050"/>
                <a:gd name="connsiteX5" fmla="*/ 2911768 w 7155850"/>
                <a:gd name="connsiteY5" fmla="*/ 6877050 h 6877050"/>
                <a:gd name="connsiteX6" fmla="*/ 0 w 7155850"/>
                <a:gd name="connsiteY6" fmla="*/ 6858000 h 6877050"/>
                <a:gd name="connsiteX7" fmla="*/ 0 w 7155850"/>
                <a:gd name="connsiteY7" fmla="*/ 0 h 6877050"/>
                <a:gd name="connsiteX0" fmla="*/ 0 w 7155850"/>
                <a:gd name="connsiteY0" fmla="*/ 0 h 6877050"/>
                <a:gd name="connsiteX1" fmla="*/ 7155850 w 7155850"/>
                <a:gd name="connsiteY1" fmla="*/ 19050 h 6877050"/>
                <a:gd name="connsiteX2" fmla="*/ 2945517 w 7155850"/>
                <a:gd name="connsiteY2" fmla="*/ 6877050 h 6877050"/>
                <a:gd name="connsiteX3" fmla="*/ 2928567 w 7155850"/>
                <a:gd name="connsiteY3" fmla="*/ 6849441 h 6877050"/>
                <a:gd name="connsiteX4" fmla="*/ 2911768 w 7155850"/>
                <a:gd name="connsiteY4" fmla="*/ 6877050 h 6877050"/>
                <a:gd name="connsiteX5" fmla="*/ 0 w 7155850"/>
                <a:gd name="connsiteY5" fmla="*/ 6858000 h 6877050"/>
                <a:gd name="connsiteX6" fmla="*/ 0 w 7155850"/>
                <a:gd name="connsiteY6" fmla="*/ 0 h 6877050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2911768 w 7184425"/>
                <a:gd name="connsiteY4" fmla="*/ 6886575 h 6886575"/>
                <a:gd name="connsiteX5" fmla="*/ 0 w 7184425"/>
                <a:gd name="connsiteY5" fmla="*/ 6867525 h 6886575"/>
                <a:gd name="connsiteX6" fmla="*/ 0 w 7184425"/>
                <a:gd name="connsiteY6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0 w 7184425"/>
                <a:gd name="connsiteY4" fmla="*/ 6867525 h 6886575"/>
                <a:gd name="connsiteX5" fmla="*/ 0 w 7184425"/>
                <a:gd name="connsiteY5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0 w 7184425"/>
                <a:gd name="connsiteY3" fmla="*/ 6867525 h 6886575"/>
                <a:gd name="connsiteX4" fmla="*/ 0 w 7184425"/>
                <a:gd name="connsiteY4" fmla="*/ 9525 h 688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4425" h="6886575">
                  <a:moveTo>
                    <a:pt x="0" y="9525"/>
                  </a:moveTo>
                  <a:lnTo>
                    <a:pt x="7184425" y="0"/>
                  </a:lnTo>
                  <a:lnTo>
                    <a:pt x="2945517" y="6886575"/>
                  </a:lnTo>
                  <a:lnTo>
                    <a:pt x="0" y="6867525"/>
                  </a:lnTo>
                  <a:lnTo>
                    <a:pt x="0" y="9525"/>
                  </a:lnTo>
                  <a:close/>
                </a:path>
              </a:pathLst>
            </a:custGeom>
          </p:spPr>
        </p:pic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3C6386F8-5933-46CE-8CBE-00A7BF33875C}"/>
                </a:ext>
              </a:extLst>
            </p:cNvPr>
            <p:cNvSpPr/>
            <p:nvPr/>
          </p:nvSpPr>
          <p:spPr>
            <a:xfrm>
              <a:off x="2987506" y="-9068"/>
              <a:ext cx="4804271" cy="6877049"/>
            </a:xfrm>
            <a:prstGeom prst="parallelogram">
              <a:avLst>
                <a:gd name="adj" fmla="val 88137"/>
              </a:avLst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3"/>
            <a:srcRect l="23972" t="12641" r="64932" b="79080"/>
            <a:stretch/>
          </p:blipFill>
          <p:spPr>
            <a:xfrm>
              <a:off x="7791777" y="264729"/>
              <a:ext cx="3464582" cy="1828450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6890206-8580-4FC7-A158-1E69B2B51C5E}"/>
                </a:ext>
              </a:extLst>
            </p:cNvPr>
            <p:cNvSpPr/>
            <p:nvPr/>
          </p:nvSpPr>
          <p:spPr>
            <a:xfrm>
              <a:off x="-34834" y="6576605"/>
              <a:ext cx="12226834" cy="3004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210501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48846"/>
            <a:ext cx="12196786" cy="3091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216728"/>
              </p:ext>
            </p:extLst>
          </p:nvPr>
        </p:nvGraphicFramePr>
        <p:xfrm>
          <a:off x="1611086" y="1375954"/>
          <a:ext cx="9353005" cy="3694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3005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766337">
                <a:tc>
                  <a:txBody>
                    <a:bodyPr/>
                    <a:lstStyle/>
                    <a:p>
                      <a:pPr algn="ctr"/>
                      <a:r>
                        <a:rPr lang="th-TH" sz="40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</a:t>
                      </a:r>
                      <a:endParaRPr lang="en-US" sz="40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2928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ภาษาไทย  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ภาษาอังกฤษ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9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186406"/>
              </p:ext>
            </p:extLst>
          </p:nvPr>
        </p:nvGraphicFramePr>
        <p:xfrm>
          <a:off x="662558" y="1628611"/>
          <a:ext cx="10862098" cy="211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831861">
                <a:tc>
                  <a:txBody>
                    <a:bodyPr/>
                    <a:lstStyle/>
                    <a:p>
                      <a:pPr algn="ctr"/>
                      <a:r>
                        <a:rPr kumimoji="0" lang="th-TH" sz="3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ปรัชญา</a:t>
                      </a:r>
                      <a:endParaRPr lang="th-TH" sz="4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284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5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ปรัชญา วัตถุประสงค์ </a:t>
            </a:r>
            <a:endParaRPr lang="en-US" altLang="ko-KR" sz="5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844925"/>
              </p:ext>
            </p:extLst>
          </p:nvPr>
        </p:nvGraphicFramePr>
        <p:xfrm>
          <a:off x="662558" y="4085156"/>
          <a:ext cx="10862098" cy="208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821064">
                <a:tc>
                  <a:txBody>
                    <a:bodyPr/>
                    <a:lstStyle/>
                    <a:p>
                      <a:pPr algn="ctr"/>
                      <a:endParaRPr lang="th-TH" sz="7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วัตถุประสงค์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267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751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09188"/>
              </p:ext>
            </p:extLst>
          </p:nvPr>
        </p:nvGraphicFramePr>
        <p:xfrm>
          <a:off x="662558" y="1628612"/>
          <a:ext cx="10862098" cy="3410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1207863">
                <a:tc>
                  <a:txBody>
                    <a:bodyPr/>
                    <a:lstStyle/>
                    <a:p>
                      <a:pPr algn="ctr"/>
                      <a:r>
                        <a:rPr lang="th-TH" sz="45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โครงสร้างของหลักสูตร และหน่วยกิตตลอดหลักสูตร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22022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หมวดวิชาศึกษาทั่วไป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หมวดวิชาเฉพาะด้าน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หมวดวิชาเลือกเสรี   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หน่วยกิตตลอดหลักสูตร           ..............   หน่วยกิต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9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/>
        </p:nvGraphicFramePr>
        <p:xfrm>
          <a:off x="662558" y="1628612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เครือข่าย/ความร่วมมือ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ภาครัฐ/ภาคเอกชน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เครือข่าย/ความร่วมมือทั้งภาครัฐและภาคเอกชน </a:t>
            </a: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/>
        </p:nvGraphicFramePr>
        <p:xfrm>
          <a:off x="6055355" y="1623195"/>
          <a:ext cx="5402066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53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2547527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ปีที่ดำเนินการ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ลักษณะการดำเนินการ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053266" y="2941283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66736" y="3678129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057444" y="367271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78094" y="4431082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055355" y="4422767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78094" y="5188788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055355" y="5169924"/>
          <a:ext cx="5402066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571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2541495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93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/>
        </p:nvGraphicFramePr>
        <p:xfrm>
          <a:off x="662558" y="1628612"/>
          <a:ext cx="10862098" cy="131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ผลลัพธ์การเรียนรู้ที่ตลาดแรงงานต้องการ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ผลลัพธ์การเรียนรู้ที่ผู้มีส่วนได้เสียต้องการ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2946700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369423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2567888038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4417254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424020396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2558" y="510860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1010954373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ภาวะความต้องการบัณฑิตจากผู้มีส่วนได้ส่วนเสีย</a:t>
            </a:r>
          </a:p>
        </p:txBody>
      </p:sp>
    </p:spTree>
    <p:extLst>
      <p:ext uri="{BB962C8B-B14F-4D97-AF65-F5344CB8AC3E}">
        <p14:creationId xmlns:p14="http://schemas.microsoft.com/office/powerpoint/2010/main" val="375438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ผลลัพธ์การเรียนรู้ของหลักสูตร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E8DDC4-5224-D551-E4E4-45C5900D2AD5}"/>
              </a:ext>
            </a:extLst>
          </p:cNvPr>
          <p:cNvGraphicFramePr>
            <a:graphicFrameLocks noGrp="1"/>
          </p:cNvGraphicFramePr>
          <p:nvPr/>
        </p:nvGraphicFramePr>
        <p:xfrm>
          <a:off x="816757" y="1496276"/>
          <a:ext cx="10553700" cy="58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580174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PLOs</a:t>
                      </a:r>
                      <a:endParaRPr lang="th-TH" sz="25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5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ชั้นปีที่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029BFF-D1A0-19CB-E596-2FDC887D9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434601"/>
              </p:ext>
            </p:extLst>
          </p:nvPr>
        </p:nvGraphicFramePr>
        <p:xfrm>
          <a:off x="816757" y="2026654"/>
          <a:ext cx="10553700" cy="8942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8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PLO1</a:t>
                      </a:r>
                      <a:endParaRPr lang="th-TH" sz="2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8F641B-F964-0A9E-EE8E-D1326987A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202441"/>
              </p:ext>
            </p:extLst>
          </p:nvPr>
        </p:nvGraphicFramePr>
        <p:xfrm>
          <a:off x="816757" y="2830817"/>
          <a:ext cx="10553700" cy="8942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7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PLO2</a:t>
                      </a:r>
                      <a:endParaRPr lang="th-TH" sz="2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93D6ADF-FC67-F594-BBA3-CA7F905F9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890014"/>
              </p:ext>
            </p:extLst>
          </p:nvPr>
        </p:nvGraphicFramePr>
        <p:xfrm>
          <a:off x="816757" y="3732642"/>
          <a:ext cx="10553700" cy="9239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23909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PLO3</a:t>
                      </a:r>
                      <a:endParaRPr lang="th-TH" sz="2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5BA4475-B895-1AA9-BBB1-CE4AC0F32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296733"/>
              </p:ext>
            </p:extLst>
          </p:nvPr>
        </p:nvGraphicFramePr>
        <p:xfrm>
          <a:off x="816757" y="4629870"/>
          <a:ext cx="10553700" cy="9018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901847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PLO4</a:t>
                      </a:r>
                      <a:endParaRPr lang="th-TH" sz="25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A736BF0-DBF1-5D1B-D26C-BC03AADEF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79713"/>
              </p:ext>
            </p:extLst>
          </p:nvPr>
        </p:nvGraphicFramePr>
        <p:xfrm>
          <a:off x="819150" y="5481177"/>
          <a:ext cx="10553700" cy="89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4209100933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0922085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8124207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3646015277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2573723880"/>
                    </a:ext>
                  </a:extLst>
                </a:gridCol>
              </a:tblGrid>
              <a:tr h="894216">
                <a:tc>
                  <a:txBody>
                    <a:bodyPr/>
                    <a:lstStyle/>
                    <a:p>
                      <a:pPr algn="ctr"/>
                      <a:r>
                        <a:rPr lang="th-TH" sz="25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การประเมินผลลัพธ์</a:t>
                      </a:r>
                      <a:br>
                        <a:rPr lang="th-TH" sz="25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25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การเรียนรู้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53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48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176979"/>
              </p:ext>
            </p:extLst>
          </p:nvPr>
        </p:nvGraphicFramePr>
        <p:xfrm>
          <a:off x="662558" y="1402080"/>
          <a:ext cx="10862098" cy="129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3859492696"/>
                    </a:ext>
                  </a:extLst>
                </a:gridCol>
              </a:tblGrid>
              <a:tr h="505559">
                <a:tc gridSpan="2"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อาชีพที่ประกอบได้หลังสำเร็จการศึกษา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80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79072"/>
              </p:ext>
            </p:extLst>
          </p:nvPr>
        </p:nvGraphicFramePr>
        <p:xfrm>
          <a:off x="662558" y="2700716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55977"/>
              </p:ext>
            </p:extLst>
          </p:nvPr>
        </p:nvGraphicFramePr>
        <p:xfrm>
          <a:off x="662558" y="342518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1890038374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25603"/>
              </p:ext>
            </p:extLst>
          </p:nvPr>
        </p:nvGraphicFramePr>
        <p:xfrm>
          <a:off x="662558" y="4140953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823151"/>
              </p:ext>
            </p:extLst>
          </p:nvPr>
        </p:nvGraphicFramePr>
        <p:xfrm>
          <a:off x="662558" y="4851072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66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1703</TotalTime>
  <Words>168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yim ployphan</dc:creator>
  <cp:lastModifiedBy>vhj fgyhj</cp:lastModifiedBy>
  <cp:revision>96</cp:revision>
  <dcterms:created xsi:type="dcterms:W3CDTF">2022-01-06T03:24:11Z</dcterms:created>
  <dcterms:modified xsi:type="dcterms:W3CDTF">2025-09-13T06:13:04Z</dcterms:modified>
</cp:coreProperties>
</file>