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328" r:id="rId2"/>
    <p:sldId id="261" r:id="rId3"/>
    <p:sldId id="329" r:id="rId4"/>
    <p:sldId id="335" r:id="rId5"/>
    <p:sldId id="338" r:id="rId6"/>
    <p:sldId id="343" r:id="rId7"/>
    <p:sldId id="33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D25"/>
    <a:srgbClr val="FF6600"/>
    <a:srgbClr val="1E76B8"/>
    <a:srgbClr val="002E8A"/>
    <a:srgbClr val="003399"/>
    <a:srgbClr val="7D5008"/>
    <a:srgbClr val="FFCC66"/>
    <a:srgbClr val="FF99CC"/>
    <a:srgbClr val="003366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686" y="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239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867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159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yle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8363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974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4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606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182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777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78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922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761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B5F2E-D500-414A-BAF7-6B804D39B734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513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07E7A0F9-2B47-40F7-9C17-F58E81CB24FA}"/>
              </a:ext>
            </a:extLst>
          </p:cNvPr>
          <p:cNvSpPr txBox="1"/>
          <p:nvPr/>
        </p:nvSpPr>
        <p:spPr>
          <a:xfrm>
            <a:off x="3047281" y="3244334"/>
            <a:ext cx="60945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66BDB49-0931-4F22-8E8D-5BC27688EBB4}"/>
              </a:ext>
            </a:extLst>
          </p:cNvPr>
          <p:cNvSpPr txBox="1"/>
          <p:nvPr/>
        </p:nvSpPr>
        <p:spPr>
          <a:xfrm>
            <a:off x="3047281" y="3244334"/>
            <a:ext cx="60945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3857997-6329-1510-C253-4B0150AD5DDA}"/>
              </a:ext>
            </a:extLst>
          </p:cNvPr>
          <p:cNvSpPr txBox="1"/>
          <p:nvPr/>
        </p:nvSpPr>
        <p:spPr>
          <a:xfrm>
            <a:off x="3744686" y="4254721"/>
            <a:ext cx="8445873" cy="23852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h-TH" sz="5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หลักสูตร..........................</a:t>
            </a:r>
          </a:p>
          <a:p>
            <a:pPr algn="ctr"/>
            <a:r>
              <a:rPr lang="th-TH" sz="5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สาขาวิชา.......................................</a:t>
            </a:r>
          </a:p>
          <a:p>
            <a:pPr algn="ctr"/>
            <a:endParaRPr lang="th-TH" sz="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ตามเกณฑ์มาตรฐานหลักสูตรระดับบัณฑิตศึกษา พ.ศ. 2565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-34834" y="-13830"/>
            <a:ext cx="12226834" cy="6890881"/>
            <a:chOff x="-34834" y="-13830"/>
            <a:chExt cx="12226834" cy="6890881"/>
          </a:xfrm>
        </p:grpSpPr>
        <p:grpSp>
          <p:nvGrpSpPr>
            <p:cNvPr id="2" name="Group 1"/>
            <p:cNvGrpSpPr/>
            <p:nvPr/>
          </p:nvGrpSpPr>
          <p:grpSpPr>
            <a:xfrm>
              <a:off x="-1440" y="2231399"/>
              <a:ext cx="12191999" cy="2016212"/>
              <a:chOff x="-1440" y="1987559"/>
              <a:chExt cx="12191999" cy="2016212"/>
            </a:xfrm>
          </p:grpSpPr>
          <p:sp>
            <p:nvSpPr>
              <p:cNvPr id="14" name="Rectangle 5">
                <a:extLst>
                  <a:ext uri="{FF2B5EF4-FFF2-40B4-BE49-F238E27FC236}">
                    <a16:creationId xmlns:a16="http://schemas.microsoft.com/office/drawing/2014/main" id="{D627A97D-D8E2-4240-9113-6E033FC81188}"/>
                  </a:ext>
                </a:extLst>
              </p:cNvPr>
              <p:cNvSpPr/>
              <p:nvPr/>
            </p:nvSpPr>
            <p:spPr>
              <a:xfrm flipH="1">
                <a:off x="-1440" y="1987559"/>
                <a:ext cx="12191999" cy="2016212"/>
              </a:xfrm>
              <a:prstGeom prst="rect">
                <a:avLst/>
              </a:prstGeom>
              <a:solidFill>
                <a:srgbClr val="1E76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16C3973-B437-4A64-BDCB-C65AB61CFB93}"/>
                  </a:ext>
                </a:extLst>
              </p:cNvPr>
              <p:cNvSpPr txBox="1"/>
              <p:nvPr/>
            </p:nvSpPr>
            <p:spPr>
              <a:xfrm>
                <a:off x="5389641" y="2085498"/>
                <a:ext cx="6731183" cy="17543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th-TH" sz="5400" b="1" dirty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(ร่าง)</a:t>
                </a:r>
                <a:br>
                  <a:rPr lang="th-TH" sz="5400" b="1" dirty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</a:br>
                <a:r>
                  <a:rPr lang="th-TH" sz="5400" b="1" dirty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หลักสูตรปรับปรุง</a:t>
                </a:r>
              </a:p>
            </p:txBody>
          </p:sp>
        </p:grpSp>
        <p:pic>
          <p:nvPicPr>
            <p:cNvPr id="18" name="Picture Placeholder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777" r="12777"/>
            <a:stretch>
              <a:fillRect/>
            </a:stretch>
          </p:blipFill>
          <p:spPr>
            <a:xfrm>
              <a:off x="-30527" y="-13830"/>
              <a:ext cx="7415396" cy="6886575"/>
            </a:xfrm>
            <a:custGeom>
              <a:avLst/>
              <a:gdLst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3780151 w 7155850"/>
                <a:gd name="connsiteY4" fmla="*/ 5517557 h 6877050"/>
                <a:gd name="connsiteX5" fmla="*/ 3759438 w 7155850"/>
                <a:gd name="connsiteY5" fmla="*/ 5483894 h 6877050"/>
                <a:gd name="connsiteX6" fmla="*/ 3440621 w 7155850"/>
                <a:gd name="connsiteY6" fmla="*/ 6007873 h 6877050"/>
                <a:gd name="connsiteX7" fmla="*/ 3459898 w 7155850"/>
                <a:gd name="connsiteY7" fmla="*/ 6039202 h 6877050"/>
                <a:gd name="connsiteX8" fmla="*/ 2945517 w 7155850"/>
                <a:gd name="connsiteY8" fmla="*/ 6877050 h 6877050"/>
                <a:gd name="connsiteX9" fmla="*/ 2928567 w 7155850"/>
                <a:gd name="connsiteY9" fmla="*/ 6849441 h 6877050"/>
                <a:gd name="connsiteX10" fmla="*/ 2911768 w 7155850"/>
                <a:gd name="connsiteY10" fmla="*/ 6877050 h 6877050"/>
                <a:gd name="connsiteX11" fmla="*/ 2356294 w 7155850"/>
                <a:gd name="connsiteY11" fmla="*/ 6873416 h 6877050"/>
                <a:gd name="connsiteX12" fmla="*/ 2358530 w 7155850"/>
                <a:gd name="connsiteY12" fmla="*/ 6877050 h 6877050"/>
                <a:gd name="connsiteX13" fmla="*/ 1329860 w 7155850"/>
                <a:gd name="connsiteY13" fmla="*/ 6877050 h 6877050"/>
                <a:gd name="connsiteX14" fmla="*/ 1323481 w 7155850"/>
                <a:gd name="connsiteY14" fmla="*/ 6866659 h 6877050"/>
                <a:gd name="connsiteX15" fmla="*/ 0 w 7155850"/>
                <a:gd name="connsiteY15" fmla="*/ 6858000 h 6877050"/>
                <a:gd name="connsiteX16" fmla="*/ 0 w 7155850"/>
                <a:gd name="connsiteY16" fmla="*/ 4710909 h 6877050"/>
                <a:gd name="connsiteX17" fmla="*/ 0 w 7155850"/>
                <a:gd name="connsiteY17" fmla="*/ 304398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3780151 w 7155850"/>
                <a:gd name="connsiteY4" fmla="*/ 5517557 h 6877050"/>
                <a:gd name="connsiteX5" fmla="*/ 3759438 w 7155850"/>
                <a:gd name="connsiteY5" fmla="*/ 5483894 h 6877050"/>
                <a:gd name="connsiteX6" fmla="*/ 3440621 w 7155850"/>
                <a:gd name="connsiteY6" fmla="*/ 6007873 h 6877050"/>
                <a:gd name="connsiteX7" fmla="*/ 3459898 w 7155850"/>
                <a:gd name="connsiteY7" fmla="*/ 6039202 h 6877050"/>
                <a:gd name="connsiteX8" fmla="*/ 2945517 w 7155850"/>
                <a:gd name="connsiteY8" fmla="*/ 6877050 h 6877050"/>
                <a:gd name="connsiteX9" fmla="*/ 2928567 w 7155850"/>
                <a:gd name="connsiteY9" fmla="*/ 6849441 h 6877050"/>
                <a:gd name="connsiteX10" fmla="*/ 2911768 w 7155850"/>
                <a:gd name="connsiteY10" fmla="*/ 6877050 h 6877050"/>
                <a:gd name="connsiteX11" fmla="*/ 2356294 w 7155850"/>
                <a:gd name="connsiteY11" fmla="*/ 6873416 h 6877050"/>
                <a:gd name="connsiteX12" fmla="*/ 2358530 w 7155850"/>
                <a:gd name="connsiteY12" fmla="*/ 6877050 h 6877050"/>
                <a:gd name="connsiteX13" fmla="*/ 1329860 w 7155850"/>
                <a:gd name="connsiteY13" fmla="*/ 6877050 h 6877050"/>
                <a:gd name="connsiteX14" fmla="*/ 1323481 w 7155850"/>
                <a:gd name="connsiteY14" fmla="*/ 6866659 h 6877050"/>
                <a:gd name="connsiteX15" fmla="*/ 0 w 7155850"/>
                <a:gd name="connsiteY15" fmla="*/ 6858000 h 6877050"/>
                <a:gd name="connsiteX16" fmla="*/ 0 w 7155850"/>
                <a:gd name="connsiteY16" fmla="*/ 4710909 h 6877050"/>
                <a:gd name="connsiteX17" fmla="*/ 0 w 7155850"/>
                <a:gd name="connsiteY17" fmla="*/ 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3780151 w 7155850"/>
                <a:gd name="connsiteY4" fmla="*/ 5517557 h 6877050"/>
                <a:gd name="connsiteX5" fmla="*/ 3759438 w 7155850"/>
                <a:gd name="connsiteY5" fmla="*/ 5483894 h 6877050"/>
                <a:gd name="connsiteX6" fmla="*/ 3440621 w 7155850"/>
                <a:gd name="connsiteY6" fmla="*/ 6007873 h 6877050"/>
                <a:gd name="connsiteX7" fmla="*/ 3459898 w 7155850"/>
                <a:gd name="connsiteY7" fmla="*/ 6039202 h 6877050"/>
                <a:gd name="connsiteX8" fmla="*/ 2945517 w 7155850"/>
                <a:gd name="connsiteY8" fmla="*/ 6877050 h 6877050"/>
                <a:gd name="connsiteX9" fmla="*/ 2928567 w 7155850"/>
                <a:gd name="connsiteY9" fmla="*/ 6849441 h 6877050"/>
                <a:gd name="connsiteX10" fmla="*/ 2911768 w 7155850"/>
                <a:gd name="connsiteY10" fmla="*/ 6877050 h 6877050"/>
                <a:gd name="connsiteX11" fmla="*/ 2356294 w 7155850"/>
                <a:gd name="connsiteY11" fmla="*/ 6873416 h 6877050"/>
                <a:gd name="connsiteX12" fmla="*/ 2358530 w 7155850"/>
                <a:gd name="connsiteY12" fmla="*/ 6877050 h 6877050"/>
                <a:gd name="connsiteX13" fmla="*/ 1329860 w 7155850"/>
                <a:gd name="connsiteY13" fmla="*/ 6877050 h 6877050"/>
                <a:gd name="connsiteX14" fmla="*/ 1323481 w 7155850"/>
                <a:gd name="connsiteY14" fmla="*/ 6866659 h 6877050"/>
                <a:gd name="connsiteX15" fmla="*/ 0 w 7155850"/>
                <a:gd name="connsiteY15" fmla="*/ 6858000 h 6877050"/>
                <a:gd name="connsiteX16" fmla="*/ 0 w 7155850"/>
                <a:gd name="connsiteY16" fmla="*/ 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3780151 w 7155850"/>
                <a:gd name="connsiteY4" fmla="*/ 5517557 h 6877050"/>
                <a:gd name="connsiteX5" fmla="*/ 3759438 w 7155850"/>
                <a:gd name="connsiteY5" fmla="*/ 5483894 h 6877050"/>
                <a:gd name="connsiteX6" fmla="*/ 3440621 w 7155850"/>
                <a:gd name="connsiteY6" fmla="*/ 6007873 h 6877050"/>
                <a:gd name="connsiteX7" fmla="*/ 3459898 w 7155850"/>
                <a:gd name="connsiteY7" fmla="*/ 6039202 h 6877050"/>
                <a:gd name="connsiteX8" fmla="*/ 2945517 w 7155850"/>
                <a:gd name="connsiteY8" fmla="*/ 6877050 h 6877050"/>
                <a:gd name="connsiteX9" fmla="*/ 2928567 w 7155850"/>
                <a:gd name="connsiteY9" fmla="*/ 6849441 h 6877050"/>
                <a:gd name="connsiteX10" fmla="*/ 2911768 w 7155850"/>
                <a:gd name="connsiteY10" fmla="*/ 6877050 h 6877050"/>
                <a:gd name="connsiteX11" fmla="*/ 2356294 w 7155850"/>
                <a:gd name="connsiteY11" fmla="*/ 6873416 h 6877050"/>
                <a:gd name="connsiteX12" fmla="*/ 2358530 w 7155850"/>
                <a:gd name="connsiteY12" fmla="*/ 6877050 h 6877050"/>
                <a:gd name="connsiteX13" fmla="*/ 1329860 w 7155850"/>
                <a:gd name="connsiteY13" fmla="*/ 6877050 h 6877050"/>
                <a:gd name="connsiteX14" fmla="*/ 0 w 7155850"/>
                <a:gd name="connsiteY14" fmla="*/ 6858000 h 6877050"/>
                <a:gd name="connsiteX15" fmla="*/ 0 w 7155850"/>
                <a:gd name="connsiteY15" fmla="*/ 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3780151 w 7155850"/>
                <a:gd name="connsiteY4" fmla="*/ 5517557 h 6877050"/>
                <a:gd name="connsiteX5" fmla="*/ 3759438 w 7155850"/>
                <a:gd name="connsiteY5" fmla="*/ 5483894 h 6877050"/>
                <a:gd name="connsiteX6" fmla="*/ 3440621 w 7155850"/>
                <a:gd name="connsiteY6" fmla="*/ 6007873 h 6877050"/>
                <a:gd name="connsiteX7" fmla="*/ 3459898 w 7155850"/>
                <a:gd name="connsiteY7" fmla="*/ 6039202 h 6877050"/>
                <a:gd name="connsiteX8" fmla="*/ 2945517 w 7155850"/>
                <a:gd name="connsiteY8" fmla="*/ 6877050 h 6877050"/>
                <a:gd name="connsiteX9" fmla="*/ 2928567 w 7155850"/>
                <a:gd name="connsiteY9" fmla="*/ 6849441 h 6877050"/>
                <a:gd name="connsiteX10" fmla="*/ 2911768 w 7155850"/>
                <a:gd name="connsiteY10" fmla="*/ 6877050 h 6877050"/>
                <a:gd name="connsiteX11" fmla="*/ 2356294 w 7155850"/>
                <a:gd name="connsiteY11" fmla="*/ 6873416 h 6877050"/>
                <a:gd name="connsiteX12" fmla="*/ 1329860 w 7155850"/>
                <a:gd name="connsiteY12" fmla="*/ 6877050 h 6877050"/>
                <a:gd name="connsiteX13" fmla="*/ 0 w 7155850"/>
                <a:gd name="connsiteY13" fmla="*/ 6858000 h 6877050"/>
                <a:gd name="connsiteX14" fmla="*/ 0 w 7155850"/>
                <a:gd name="connsiteY14" fmla="*/ 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3780151 w 7155850"/>
                <a:gd name="connsiteY4" fmla="*/ 5517557 h 6877050"/>
                <a:gd name="connsiteX5" fmla="*/ 3759438 w 7155850"/>
                <a:gd name="connsiteY5" fmla="*/ 5483894 h 6877050"/>
                <a:gd name="connsiteX6" fmla="*/ 3440621 w 7155850"/>
                <a:gd name="connsiteY6" fmla="*/ 6007873 h 6877050"/>
                <a:gd name="connsiteX7" fmla="*/ 3459898 w 7155850"/>
                <a:gd name="connsiteY7" fmla="*/ 6039202 h 6877050"/>
                <a:gd name="connsiteX8" fmla="*/ 2945517 w 7155850"/>
                <a:gd name="connsiteY8" fmla="*/ 6877050 h 6877050"/>
                <a:gd name="connsiteX9" fmla="*/ 2928567 w 7155850"/>
                <a:gd name="connsiteY9" fmla="*/ 6849441 h 6877050"/>
                <a:gd name="connsiteX10" fmla="*/ 2911768 w 7155850"/>
                <a:gd name="connsiteY10" fmla="*/ 6877050 h 6877050"/>
                <a:gd name="connsiteX11" fmla="*/ 2356294 w 7155850"/>
                <a:gd name="connsiteY11" fmla="*/ 6873416 h 6877050"/>
                <a:gd name="connsiteX12" fmla="*/ 0 w 7155850"/>
                <a:gd name="connsiteY12" fmla="*/ 6858000 h 6877050"/>
                <a:gd name="connsiteX13" fmla="*/ 0 w 7155850"/>
                <a:gd name="connsiteY13" fmla="*/ 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3780151 w 7155850"/>
                <a:gd name="connsiteY4" fmla="*/ 5517557 h 6877050"/>
                <a:gd name="connsiteX5" fmla="*/ 3759438 w 7155850"/>
                <a:gd name="connsiteY5" fmla="*/ 5483894 h 6877050"/>
                <a:gd name="connsiteX6" fmla="*/ 3440621 w 7155850"/>
                <a:gd name="connsiteY6" fmla="*/ 6007873 h 6877050"/>
                <a:gd name="connsiteX7" fmla="*/ 3459898 w 7155850"/>
                <a:gd name="connsiteY7" fmla="*/ 6039202 h 6877050"/>
                <a:gd name="connsiteX8" fmla="*/ 2945517 w 7155850"/>
                <a:gd name="connsiteY8" fmla="*/ 6877050 h 6877050"/>
                <a:gd name="connsiteX9" fmla="*/ 2928567 w 7155850"/>
                <a:gd name="connsiteY9" fmla="*/ 6849441 h 6877050"/>
                <a:gd name="connsiteX10" fmla="*/ 2911768 w 7155850"/>
                <a:gd name="connsiteY10" fmla="*/ 6877050 h 6877050"/>
                <a:gd name="connsiteX11" fmla="*/ 0 w 7155850"/>
                <a:gd name="connsiteY11" fmla="*/ 6858000 h 6877050"/>
                <a:gd name="connsiteX12" fmla="*/ 0 w 7155850"/>
                <a:gd name="connsiteY12" fmla="*/ 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3780151 w 7155850"/>
                <a:gd name="connsiteY4" fmla="*/ 5517557 h 6877050"/>
                <a:gd name="connsiteX5" fmla="*/ 3759438 w 7155850"/>
                <a:gd name="connsiteY5" fmla="*/ 5483894 h 6877050"/>
                <a:gd name="connsiteX6" fmla="*/ 3440621 w 7155850"/>
                <a:gd name="connsiteY6" fmla="*/ 6007873 h 6877050"/>
                <a:gd name="connsiteX7" fmla="*/ 2945517 w 7155850"/>
                <a:gd name="connsiteY7" fmla="*/ 6877050 h 6877050"/>
                <a:gd name="connsiteX8" fmla="*/ 2928567 w 7155850"/>
                <a:gd name="connsiteY8" fmla="*/ 6849441 h 6877050"/>
                <a:gd name="connsiteX9" fmla="*/ 2911768 w 7155850"/>
                <a:gd name="connsiteY9" fmla="*/ 6877050 h 6877050"/>
                <a:gd name="connsiteX10" fmla="*/ 0 w 7155850"/>
                <a:gd name="connsiteY10" fmla="*/ 6858000 h 6877050"/>
                <a:gd name="connsiteX11" fmla="*/ 0 w 7155850"/>
                <a:gd name="connsiteY11" fmla="*/ 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3780151 w 7155850"/>
                <a:gd name="connsiteY4" fmla="*/ 5517557 h 6877050"/>
                <a:gd name="connsiteX5" fmla="*/ 3759438 w 7155850"/>
                <a:gd name="connsiteY5" fmla="*/ 5483894 h 6877050"/>
                <a:gd name="connsiteX6" fmla="*/ 2945517 w 7155850"/>
                <a:gd name="connsiteY6" fmla="*/ 6877050 h 6877050"/>
                <a:gd name="connsiteX7" fmla="*/ 2928567 w 7155850"/>
                <a:gd name="connsiteY7" fmla="*/ 6849441 h 6877050"/>
                <a:gd name="connsiteX8" fmla="*/ 2911768 w 7155850"/>
                <a:gd name="connsiteY8" fmla="*/ 6877050 h 6877050"/>
                <a:gd name="connsiteX9" fmla="*/ 0 w 7155850"/>
                <a:gd name="connsiteY9" fmla="*/ 6858000 h 6877050"/>
                <a:gd name="connsiteX10" fmla="*/ 0 w 7155850"/>
                <a:gd name="connsiteY10" fmla="*/ 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3780151 w 7155850"/>
                <a:gd name="connsiteY4" fmla="*/ 5517557 h 6877050"/>
                <a:gd name="connsiteX5" fmla="*/ 2945517 w 7155850"/>
                <a:gd name="connsiteY5" fmla="*/ 6877050 h 6877050"/>
                <a:gd name="connsiteX6" fmla="*/ 2928567 w 7155850"/>
                <a:gd name="connsiteY6" fmla="*/ 6849441 h 6877050"/>
                <a:gd name="connsiteX7" fmla="*/ 2911768 w 7155850"/>
                <a:gd name="connsiteY7" fmla="*/ 6877050 h 6877050"/>
                <a:gd name="connsiteX8" fmla="*/ 0 w 7155850"/>
                <a:gd name="connsiteY8" fmla="*/ 6858000 h 6877050"/>
                <a:gd name="connsiteX9" fmla="*/ 0 w 7155850"/>
                <a:gd name="connsiteY9" fmla="*/ 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2945517 w 7155850"/>
                <a:gd name="connsiteY4" fmla="*/ 6877050 h 6877050"/>
                <a:gd name="connsiteX5" fmla="*/ 2928567 w 7155850"/>
                <a:gd name="connsiteY5" fmla="*/ 6849441 h 6877050"/>
                <a:gd name="connsiteX6" fmla="*/ 2911768 w 7155850"/>
                <a:gd name="connsiteY6" fmla="*/ 6877050 h 6877050"/>
                <a:gd name="connsiteX7" fmla="*/ 0 w 7155850"/>
                <a:gd name="connsiteY7" fmla="*/ 6858000 h 6877050"/>
                <a:gd name="connsiteX8" fmla="*/ 0 w 7155850"/>
                <a:gd name="connsiteY8" fmla="*/ 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155850 w 7155850"/>
                <a:gd name="connsiteY2" fmla="*/ 19050 h 6877050"/>
                <a:gd name="connsiteX3" fmla="*/ 2945517 w 7155850"/>
                <a:gd name="connsiteY3" fmla="*/ 6877050 h 6877050"/>
                <a:gd name="connsiteX4" fmla="*/ 2928567 w 7155850"/>
                <a:gd name="connsiteY4" fmla="*/ 6849441 h 6877050"/>
                <a:gd name="connsiteX5" fmla="*/ 2911768 w 7155850"/>
                <a:gd name="connsiteY5" fmla="*/ 6877050 h 6877050"/>
                <a:gd name="connsiteX6" fmla="*/ 0 w 7155850"/>
                <a:gd name="connsiteY6" fmla="*/ 6858000 h 6877050"/>
                <a:gd name="connsiteX7" fmla="*/ 0 w 7155850"/>
                <a:gd name="connsiteY7" fmla="*/ 0 h 6877050"/>
                <a:gd name="connsiteX0" fmla="*/ 0 w 7155850"/>
                <a:gd name="connsiteY0" fmla="*/ 0 h 6877050"/>
                <a:gd name="connsiteX1" fmla="*/ 7155850 w 7155850"/>
                <a:gd name="connsiteY1" fmla="*/ 19050 h 6877050"/>
                <a:gd name="connsiteX2" fmla="*/ 2945517 w 7155850"/>
                <a:gd name="connsiteY2" fmla="*/ 6877050 h 6877050"/>
                <a:gd name="connsiteX3" fmla="*/ 2928567 w 7155850"/>
                <a:gd name="connsiteY3" fmla="*/ 6849441 h 6877050"/>
                <a:gd name="connsiteX4" fmla="*/ 2911768 w 7155850"/>
                <a:gd name="connsiteY4" fmla="*/ 6877050 h 6877050"/>
                <a:gd name="connsiteX5" fmla="*/ 0 w 7155850"/>
                <a:gd name="connsiteY5" fmla="*/ 6858000 h 6877050"/>
                <a:gd name="connsiteX6" fmla="*/ 0 w 7155850"/>
                <a:gd name="connsiteY6" fmla="*/ 0 h 6877050"/>
                <a:gd name="connsiteX0" fmla="*/ 0 w 7184425"/>
                <a:gd name="connsiteY0" fmla="*/ 9525 h 6886575"/>
                <a:gd name="connsiteX1" fmla="*/ 7184425 w 7184425"/>
                <a:gd name="connsiteY1" fmla="*/ 0 h 6886575"/>
                <a:gd name="connsiteX2" fmla="*/ 2945517 w 7184425"/>
                <a:gd name="connsiteY2" fmla="*/ 6886575 h 6886575"/>
                <a:gd name="connsiteX3" fmla="*/ 2928567 w 7184425"/>
                <a:gd name="connsiteY3" fmla="*/ 6858966 h 6886575"/>
                <a:gd name="connsiteX4" fmla="*/ 2911768 w 7184425"/>
                <a:gd name="connsiteY4" fmla="*/ 6886575 h 6886575"/>
                <a:gd name="connsiteX5" fmla="*/ 0 w 7184425"/>
                <a:gd name="connsiteY5" fmla="*/ 6867525 h 6886575"/>
                <a:gd name="connsiteX6" fmla="*/ 0 w 7184425"/>
                <a:gd name="connsiteY6" fmla="*/ 9525 h 6886575"/>
                <a:gd name="connsiteX0" fmla="*/ 0 w 7184425"/>
                <a:gd name="connsiteY0" fmla="*/ 9525 h 6886575"/>
                <a:gd name="connsiteX1" fmla="*/ 7184425 w 7184425"/>
                <a:gd name="connsiteY1" fmla="*/ 0 h 6886575"/>
                <a:gd name="connsiteX2" fmla="*/ 2945517 w 7184425"/>
                <a:gd name="connsiteY2" fmla="*/ 6886575 h 6886575"/>
                <a:gd name="connsiteX3" fmla="*/ 2928567 w 7184425"/>
                <a:gd name="connsiteY3" fmla="*/ 6858966 h 6886575"/>
                <a:gd name="connsiteX4" fmla="*/ 0 w 7184425"/>
                <a:gd name="connsiteY4" fmla="*/ 6867525 h 6886575"/>
                <a:gd name="connsiteX5" fmla="*/ 0 w 7184425"/>
                <a:gd name="connsiteY5" fmla="*/ 9525 h 6886575"/>
                <a:gd name="connsiteX0" fmla="*/ 0 w 7184425"/>
                <a:gd name="connsiteY0" fmla="*/ 9525 h 6886575"/>
                <a:gd name="connsiteX1" fmla="*/ 7184425 w 7184425"/>
                <a:gd name="connsiteY1" fmla="*/ 0 h 6886575"/>
                <a:gd name="connsiteX2" fmla="*/ 2945517 w 7184425"/>
                <a:gd name="connsiteY2" fmla="*/ 6886575 h 6886575"/>
                <a:gd name="connsiteX3" fmla="*/ 0 w 7184425"/>
                <a:gd name="connsiteY3" fmla="*/ 6867525 h 6886575"/>
                <a:gd name="connsiteX4" fmla="*/ 0 w 7184425"/>
                <a:gd name="connsiteY4" fmla="*/ 9525 h 6886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84425" h="6886575">
                  <a:moveTo>
                    <a:pt x="0" y="9525"/>
                  </a:moveTo>
                  <a:lnTo>
                    <a:pt x="7184425" y="0"/>
                  </a:lnTo>
                  <a:lnTo>
                    <a:pt x="2945517" y="6886575"/>
                  </a:lnTo>
                  <a:lnTo>
                    <a:pt x="0" y="6867525"/>
                  </a:lnTo>
                  <a:lnTo>
                    <a:pt x="0" y="9525"/>
                  </a:lnTo>
                  <a:close/>
                </a:path>
              </a:pathLst>
            </a:custGeom>
          </p:spPr>
        </p:pic>
        <p:sp>
          <p:nvSpPr>
            <p:cNvPr id="19" name="Parallelogram 18">
              <a:extLst>
                <a:ext uri="{FF2B5EF4-FFF2-40B4-BE49-F238E27FC236}">
                  <a16:creationId xmlns:a16="http://schemas.microsoft.com/office/drawing/2014/main" id="{3C6386F8-5933-46CE-8CBE-00A7BF33875C}"/>
                </a:ext>
              </a:extLst>
            </p:cNvPr>
            <p:cNvSpPr/>
            <p:nvPr/>
          </p:nvSpPr>
          <p:spPr>
            <a:xfrm>
              <a:off x="2987506" y="-9068"/>
              <a:ext cx="4804271" cy="6877049"/>
            </a:xfrm>
            <a:prstGeom prst="parallelogram">
              <a:avLst>
                <a:gd name="adj" fmla="val 88137"/>
              </a:avLst>
            </a:prstGeom>
            <a:solidFill>
              <a:srgbClr val="70AD47">
                <a:lumMod val="75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 rotWithShape="1">
            <a:blip r:embed="rId3"/>
            <a:srcRect l="23972" t="12641" r="64932" b="79080"/>
            <a:stretch/>
          </p:blipFill>
          <p:spPr>
            <a:xfrm>
              <a:off x="7791777" y="264729"/>
              <a:ext cx="3464582" cy="1828450"/>
            </a:xfrm>
            <a:prstGeom prst="rect">
              <a:avLst/>
            </a:prstGeom>
          </p:spPr>
        </p:pic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56890206-8580-4FC7-A158-1E69B2B51C5E}"/>
                </a:ext>
              </a:extLst>
            </p:cNvPr>
            <p:cNvSpPr/>
            <p:nvPr/>
          </p:nvSpPr>
          <p:spPr>
            <a:xfrm>
              <a:off x="-34834" y="6576605"/>
              <a:ext cx="12226834" cy="300446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</p:spTree>
    <p:extLst>
      <p:ext uri="{BB962C8B-B14F-4D97-AF65-F5344CB8AC3E}">
        <p14:creationId xmlns:p14="http://schemas.microsoft.com/office/powerpoint/2010/main" val="2105017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56890206-8580-4FC7-A158-1E69B2B51C5E}"/>
              </a:ext>
            </a:extLst>
          </p:cNvPr>
          <p:cNvSpPr/>
          <p:nvPr/>
        </p:nvSpPr>
        <p:spPr>
          <a:xfrm>
            <a:off x="-4786" y="6548846"/>
            <a:ext cx="12196786" cy="30915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1641AE40-1E88-EE1C-F399-810131F51F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064696"/>
              </p:ext>
            </p:extLst>
          </p:nvPr>
        </p:nvGraphicFramePr>
        <p:xfrm>
          <a:off x="662558" y="1689582"/>
          <a:ext cx="10862098" cy="2980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9869">
                  <a:extLst>
                    <a:ext uri="{9D8B030D-6E8A-4147-A177-3AD203B41FA5}">
                      <a16:colId xmlns:a16="http://schemas.microsoft.com/office/drawing/2014/main" val="3743891412"/>
                    </a:ext>
                  </a:extLst>
                </a:gridCol>
                <a:gridCol w="5312229">
                  <a:extLst>
                    <a:ext uri="{9D8B030D-6E8A-4147-A177-3AD203B41FA5}">
                      <a16:colId xmlns:a16="http://schemas.microsoft.com/office/drawing/2014/main" val="3859492696"/>
                    </a:ext>
                  </a:extLst>
                </a:gridCol>
              </a:tblGrid>
              <a:tr h="618200">
                <a:tc>
                  <a:txBody>
                    <a:bodyPr/>
                    <a:lstStyle/>
                    <a:p>
                      <a:pPr algn="ctr"/>
                      <a:r>
                        <a:rPr lang="th-TH" sz="32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หลักสูตรเดิม พ.ศ..............</a:t>
                      </a:r>
                      <a:endParaRPr lang="en-US" sz="3200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หลักสูตรปรับปรุง พ.ศ..............</a:t>
                      </a:r>
                      <a:endParaRPr lang="en-US" sz="32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331614"/>
                  </a:ext>
                </a:extLst>
              </a:tr>
              <a:tr h="23623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5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ชื่อหลักสูตร 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:</a:t>
                      </a:r>
                      <a:r>
                        <a:rPr lang="en-US" sz="2800" b="1" baseline="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………………………………………………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ภาษาไทย   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:</a:t>
                      </a:r>
                      <a:r>
                        <a:rPr lang="en-US" sz="2800" b="1" baseline="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……………………………………………….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ภาษาอังกฤษ 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</a:t>
                      </a:r>
                      <a:r>
                        <a:rPr lang="en-US" sz="2800" b="1" baseline="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……………………………………………….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5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หลักสูตร </a:t>
                      </a:r>
                      <a:r>
                        <a:rPr kumimoji="0" 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kumimoji="0" lang="th-TH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  </a:t>
                      </a:r>
                      <a:r>
                        <a:rPr kumimoji="0" 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: ………………………………………………</a:t>
                      </a:r>
                      <a:endParaRPr kumimoji="0" lang="th-TH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ภาษาไทย   </a:t>
                      </a:r>
                      <a:r>
                        <a:rPr kumimoji="0" 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 : ……………………………………………….</a:t>
                      </a:r>
                      <a:endParaRPr kumimoji="0" lang="th-TH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ภาษาอังกฤษ </a:t>
                      </a:r>
                      <a:r>
                        <a:rPr kumimoji="0" 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: ……………………………………………….</a:t>
                      </a:r>
                    </a:p>
                    <a:p>
                      <a:endParaRPr lang="en-US" sz="18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7317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23972" t="12641" r="64932" b="79080"/>
          <a:stretch/>
        </p:blipFill>
        <p:spPr>
          <a:xfrm>
            <a:off x="116597" y="47878"/>
            <a:ext cx="2320034" cy="1224409"/>
          </a:xfrm>
          <a:prstGeom prst="rect">
            <a:avLst/>
          </a:prstGeom>
        </p:spPr>
      </p:pic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9B90A06F-09F6-FB41-AD7C-05EAD76094FD}"/>
              </a:ext>
            </a:extLst>
          </p:cNvPr>
          <p:cNvSpPr txBox="1">
            <a:spLocks/>
          </p:cNvSpPr>
          <p:nvPr/>
        </p:nvSpPr>
        <p:spPr>
          <a:xfrm>
            <a:off x="2149249" y="271867"/>
            <a:ext cx="8365180" cy="1000420"/>
          </a:xfrm>
          <a:prstGeom prst="rect">
            <a:avLst/>
          </a:prstGeom>
          <a:noFill/>
          <a:effectLst>
            <a:outerShdw blurRad="88900" dist="50800" dir="5400000" sx="17000" sy="17000" algn="ctr" rotWithShape="0">
              <a:srgbClr val="000000">
                <a:alpha val="94000"/>
              </a:srgbClr>
            </a:outerShdw>
          </a:effectLst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th-TH" sz="5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ชื่อหลักสูตร</a:t>
            </a:r>
            <a:endParaRPr lang="en-US" altLang="ko-KR" sz="5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3BA5A6A-363C-9D4F-8615-8DC8F8097D47}"/>
              </a:ext>
            </a:extLst>
          </p:cNvPr>
          <p:cNvSpPr/>
          <p:nvPr/>
        </p:nvSpPr>
        <p:spPr>
          <a:xfrm>
            <a:off x="3265714" y="5007962"/>
            <a:ext cx="6313715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h-TH" sz="3200" b="1" dirty="0">
                <a:solidFill>
                  <a:srgbClr val="00206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ขอปรับปรุงโดย </a:t>
            </a:r>
            <a:r>
              <a:rPr lang="en-US" sz="3200" b="1" dirty="0">
                <a:solidFill>
                  <a:srgbClr val="00206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  <a:sym typeface="Wingdings" pitchFamily="2" charset="2"/>
              </a:rPr>
              <a:t></a:t>
            </a:r>
            <a:r>
              <a:rPr lang="th-TH" sz="3200" b="1" dirty="0">
                <a:solidFill>
                  <a:srgbClr val="00206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ใช้ชื่อเดิม	</a:t>
            </a:r>
            <a:r>
              <a:rPr lang="en-US" sz="3200" b="1" dirty="0">
                <a:solidFill>
                  <a:srgbClr val="00206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  <a:sym typeface="Wingdings" pitchFamily="2" charset="2"/>
              </a:rPr>
              <a:t></a:t>
            </a:r>
            <a:r>
              <a:rPr lang="th-TH" sz="3200" b="1" dirty="0">
                <a:solidFill>
                  <a:srgbClr val="00206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ชื่อใหม่</a:t>
            </a:r>
            <a:r>
              <a:rPr lang="en-US" sz="32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31595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56890206-8580-4FC7-A158-1E69B2B51C5E}"/>
              </a:ext>
            </a:extLst>
          </p:cNvPr>
          <p:cNvSpPr/>
          <p:nvPr/>
        </p:nvSpPr>
        <p:spPr>
          <a:xfrm>
            <a:off x="-4786" y="6557555"/>
            <a:ext cx="12196786" cy="30044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1641AE40-1E88-EE1C-F399-810131F51F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123153"/>
              </p:ext>
            </p:extLst>
          </p:nvPr>
        </p:nvGraphicFramePr>
        <p:xfrm>
          <a:off x="662558" y="1628611"/>
          <a:ext cx="10862098" cy="32186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9869">
                  <a:extLst>
                    <a:ext uri="{9D8B030D-6E8A-4147-A177-3AD203B41FA5}">
                      <a16:colId xmlns:a16="http://schemas.microsoft.com/office/drawing/2014/main" val="3743891412"/>
                    </a:ext>
                  </a:extLst>
                </a:gridCol>
                <a:gridCol w="5312229">
                  <a:extLst>
                    <a:ext uri="{9D8B030D-6E8A-4147-A177-3AD203B41FA5}">
                      <a16:colId xmlns:a16="http://schemas.microsoft.com/office/drawing/2014/main" val="3859492696"/>
                    </a:ext>
                  </a:extLst>
                </a:gridCol>
              </a:tblGrid>
              <a:tr h="1265311"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/>
                      <a:r>
                        <a:rPr lang="th-TH" sz="28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หลักสูตรเดิม พ.ศ..............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/>
                      <a:r>
                        <a:rPr lang="th-TH" sz="28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หลักสูตรปรับปรุง พ.ศ..............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331614"/>
                  </a:ext>
                </a:extLst>
              </a:tr>
              <a:tr h="19533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7317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23972" t="12641" r="64932" b="79080"/>
          <a:stretch/>
        </p:blipFill>
        <p:spPr>
          <a:xfrm>
            <a:off x="116597" y="47878"/>
            <a:ext cx="2320034" cy="1224409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4861863"/>
              </p:ext>
            </p:extLst>
          </p:nvPr>
        </p:nvGraphicFramePr>
        <p:xfrm>
          <a:off x="4286794" y="4925185"/>
          <a:ext cx="408432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4320">
                  <a:extLst>
                    <a:ext uri="{9D8B030D-6E8A-4147-A177-3AD203B41FA5}">
                      <a16:colId xmlns:a16="http://schemas.microsoft.com/office/drawing/2014/main" val="2119352906"/>
                    </a:ext>
                  </a:extLst>
                </a:gridCol>
              </a:tblGrid>
              <a:tr h="11146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th-T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  <a:sym typeface="Wingdings 2" panose="05020102010507070707" pitchFamily="18" charset="2"/>
                        </a:rPr>
                        <a:t></a:t>
                      </a:r>
                      <a:r>
                        <a:rPr kumimoji="0" lang="th-TH" sz="3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  <a:sym typeface="Wingdings 2" panose="05020102010507070707" pitchFamily="18" charset="2"/>
                        </a:rPr>
                        <a:t> </a:t>
                      </a:r>
                      <a:r>
                        <a:rPr kumimoji="0" lang="th-TH" sz="3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เพิ่มจำนวน...................หน่วยกิต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th-T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  <a:sym typeface="Wingdings 2" panose="05020102010507070707" pitchFamily="18" charset="2"/>
                        </a:rPr>
                        <a:t></a:t>
                      </a:r>
                      <a:r>
                        <a:rPr kumimoji="0" lang="th-TH" sz="3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  <a:sym typeface="Wingdings 2" panose="05020102010507070707" pitchFamily="18" charset="2"/>
                        </a:rPr>
                        <a:t> </a:t>
                      </a:r>
                      <a:r>
                        <a:rPr kumimoji="0" lang="th-TH" sz="3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ลดจำนวน.....................หน่วยกิต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th-T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  <a:sym typeface="Wingdings 2" panose="05020102010507070707" pitchFamily="18" charset="2"/>
                        </a:rPr>
                        <a:t></a:t>
                      </a:r>
                      <a:r>
                        <a:rPr kumimoji="0" lang="th-TH" sz="3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  <a:sym typeface="Wingdings 2" panose="05020102010507070707" pitchFamily="18" charset="2"/>
                        </a:rPr>
                        <a:t> </a:t>
                      </a:r>
                      <a:r>
                        <a:rPr kumimoji="0" lang="th-TH" sz="3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คงเดิม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824750"/>
                  </a:ext>
                </a:extLst>
              </a:tr>
            </a:tbl>
          </a:graphicData>
        </a:graphic>
      </p:graphicFrame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9B90A06F-09F6-FB41-AD7C-05EAD76094FD}"/>
              </a:ext>
            </a:extLst>
          </p:cNvPr>
          <p:cNvSpPr txBox="1">
            <a:spLocks/>
          </p:cNvSpPr>
          <p:nvPr/>
        </p:nvSpPr>
        <p:spPr>
          <a:xfrm>
            <a:off x="1988821" y="276963"/>
            <a:ext cx="9896474" cy="1000420"/>
          </a:xfrm>
          <a:prstGeom prst="rect">
            <a:avLst/>
          </a:prstGeom>
          <a:noFill/>
          <a:effectLst>
            <a:outerShdw blurRad="88900" dist="50800" dir="5400000" sx="17000" sy="17000" algn="ctr" rotWithShape="0">
              <a:srgbClr val="000000">
                <a:alpha val="94000"/>
              </a:srgbClr>
            </a:outerShdw>
          </a:effectLst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th-TH" sz="5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โครงสร้างหลักสูตร และหน่วยกิตตลอดหลักสูตร </a:t>
            </a:r>
          </a:p>
        </p:txBody>
      </p:sp>
    </p:spTree>
    <p:extLst>
      <p:ext uri="{BB962C8B-B14F-4D97-AF65-F5344CB8AC3E}">
        <p14:creationId xmlns:p14="http://schemas.microsoft.com/office/powerpoint/2010/main" val="372897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56890206-8580-4FC7-A158-1E69B2B51C5E}"/>
              </a:ext>
            </a:extLst>
          </p:cNvPr>
          <p:cNvSpPr/>
          <p:nvPr/>
        </p:nvSpPr>
        <p:spPr>
          <a:xfrm>
            <a:off x="-4786" y="6557555"/>
            <a:ext cx="12196786" cy="30044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1641AE40-1E88-EE1C-F399-810131F51F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892126"/>
              </p:ext>
            </p:extLst>
          </p:nvPr>
        </p:nvGraphicFramePr>
        <p:xfrm>
          <a:off x="662558" y="1628612"/>
          <a:ext cx="5402066" cy="1318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4539">
                  <a:extLst>
                    <a:ext uri="{9D8B030D-6E8A-4147-A177-3AD203B41FA5}">
                      <a16:colId xmlns:a16="http://schemas.microsoft.com/office/drawing/2014/main" val="3743891412"/>
                    </a:ext>
                  </a:extLst>
                </a:gridCol>
                <a:gridCol w="2547527">
                  <a:extLst>
                    <a:ext uri="{9D8B030D-6E8A-4147-A177-3AD203B41FA5}">
                      <a16:colId xmlns:a16="http://schemas.microsoft.com/office/drawing/2014/main" val="364102422"/>
                    </a:ext>
                  </a:extLst>
                </a:gridCol>
              </a:tblGrid>
              <a:tr h="4421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เครือข่าย/ความร่วมมือ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ภาครัฐ/ภาคเอกชน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331614"/>
                  </a:ext>
                </a:extLst>
              </a:tr>
              <a:tr h="7999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7317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23972" t="12641" r="64932" b="79080"/>
          <a:stretch/>
        </p:blipFill>
        <p:spPr>
          <a:xfrm>
            <a:off x="116597" y="47878"/>
            <a:ext cx="2320034" cy="1224409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620110"/>
              </p:ext>
            </p:extLst>
          </p:nvPr>
        </p:nvGraphicFramePr>
        <p:xfrm>
          <a:off x="662558" y="2946700"/>
          <a:ext cx="5402066" cy="74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0571">
                  <a:extLst>
                    <a:ext uri="{9D8B030D-6E8A-4147-A177-3AD203B41FA5}">
                      <a16:colId xmlns:a16="http://schemas.microsoft.com/office/drawing/2014/main" val="2386242715"/>
                    </a:ext>
                  </a:extLst>
                </a:gridCol>
                <a:gridCol w="2541495">
                  <a:extLst>
                    <a:ext uri="{9D8B030D-6E8A-4147-A177-3AD203B41FA5}">
                      <a16:colId xmlns:a16="http://schemas.microsoft.com/office/drawing/2014/main" val="3626137946"/>
                    </a:ext>
                  </a:extLst>
                </a:gridCol>
              </a:tblGrid>
              <a:tr h="747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12271"/>
                  </a:ext>
                </a:extLst>
              </a:tr>
            </a:tbl>
          </a:graphicData>
        </a:graphic>
      </p:graphicFrame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9B90A06F-09F6-FB41-AD7C-05EAD76094FD}"/>
              </a:ext>
            </a:extLst>
          </p:cNvPr>
          <p:cNvSpPr txBox="1">
            <a:spLocks/>
          </p:cNvSpPr>
          <p:nvPr/>
        </p:nvSpPr>
        <p:spPr>
          <a:xfrm>
            <a:off x="2149249" y="271867"/>
            <a:ext cx="8365180" cy="1000420"/>
          </a:xfrm>
          <a:prstGeom prst="rect">
            <a:avLst/>
          </a:prstGeom>
          <a:noFill/>
          <a:effectLst>
            <a:outerShdw blurRad="88900" dist="50800" dir="5400000" sx="17000" sy="17000" algn="ctr" rotWithShape="0">
              <a:srgbClr val="000000">
                <a:alpha val="94000"/>
              </a:srgbClr>
            </a:outerShdw>
          </a:effectLst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th-TH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เครือข่าย/ความร่วมมือทั้งภาครัฐและภาคเอกชน </a:t>
            </a:r>
          </a:p>
        </p:txBody>
      </p:sp>
      <p:graphicFrame>
        <p:nvGraphicFramePr>
          <p:cNvPr id="11" name="Table 3">
            <a:extLst>
              <a:ext uri="{FF2B5EF4-FFF2-40B4-BE49-F238E27FC236}">
                <a16:creationId xmlns:a16="http://schemas.microsoft.com/office/drawing/2014/main" id="{1641AE40-1E88-EE1C-F399-810131F51F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2648970"/>
              </p:ext>
            </p:extLst>
          </p:nvPr>
        </p:nvGraphicFramePr>
        <p:xfrm>
          <a:off x="6055355" y="1623195"/>
          <a:ext cx="5402066" cy="1318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4539">
                  <a:extLst>
                    <a:ext uri="{9D8B030D-6E8A-4147-A177-3AD203B41FA5}">
                      <a16:colId xmlns:a16="http://schemas.microsoft.com/office/drawing/2014/main" val="3743891412"/>
                    </a:ext>
                  </a:extLst>
                </a:gridCol>
                <a:gridCol w="2547527">
                  <a:extLst>
                    <a:ext uri="{9D8B030D-6E8A-4147-A177-3AD203B41FA5}">
                      <a16:colId xmlns:a16="http://schemas.microsoft.com/office/drawing/2014/main" val="364102422"/>
                    </a:ext>
                  </a:extLst>
                </a:gridCol>
              </a:tblGrid>
              <a:tr h="4421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ปีที่ดำเนินการ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ลักษณะการดำเนินการ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331614"/>
                  </a:ext>
                </a:extLst>
              </a:tr>
              <a:tr h="7999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7317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486461"/>
              </p:ext>
            </p:extLst>
          </p:nvPr>
        </p:nvGraphicFramePr>
        <p:xfrm>
          <a:off x="6053266" y="2941283"/>
          <a:ext cx="5402066" cy="74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0571">
                  <a:extLst>
                    <a:ext uri="{9D8B030D-6E8A-4147-A177-3AD203B41FA5}">
                      <a16:colId xmlns:a16="http://schemas.microsoft.com/office/drawing/2014/main" val="2386242715"/>
                    </a:ext>
                  </a:extLst>
                </a:gridCol>
                <a:gridCol w="2541495">
                  <a:extLst>
                    <a:ext uri="{9D8B030D-6E8A-4147-A177-3AD203B41FA5}">
                      <a16:colId xmlns:a16="http://schemas.microsoft.com/office/drawing/2014/main" val="3626137946"/>
                    </a:ext>
                  </a:extLst>
                </a:gridCol>
              </a:tblGrid>
              <a:tr h="747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12271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911744"/>
              </p:ext>
            </p:extLst>
          </p:nvPr>
        </p:nvGraphicFramePr>
        <p:xfrm>
          <a:off x="666736" y="3678129"/>
          <a:ext cx="5402066" cy="74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0571">
                  <a:extLst>
                    <a:ext uri="{9D8B030D-6E8A-4147-A177-3AD203B41FA5}">
                      <a16:colId xmlns:a16="http://schemas.microsoft.com/office/drawing/2014/main" val="2386242715"/>
                    </a:ext>
                  </a:extLst>
                </a:gridCol>
                <a:gridCol w="2541495">
                  <a:extLst>
                    <a:ext uri="{9D8B030D-6E8A-4147-A177-3AD203B41FA5}">
                      <a16:colId xmlns:a16="http://schemas.microsoft.com/office/drawing/2014/main" val="3626137946"/>
                    </a:ext>
                  </a:extLst>
                </a:gridCol>
              </a:tblGrid>
              <a:tr h="747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12271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176299"/>
              </p:ext>
            </p:extLst>
          </p:nvPr>
        </p:nvGraphicFramePr>
        <p:xfrm>
          <a:off x="6057444" y="3672712"/>
          <a:ext cx="5402066" cy="74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0571">
                  <a:extLst>
                    <a:ext uri="{9D8B030D-6E8A-4147-A177-3AD203B41FA5}">
                      <a16:colId xmlns:a16="http://schemas.microsoft.com/office/drawing/2014/main" val="2386242715"/>
                    </a:ext>
                  </a:extLst>
                </a:gridCol>
                <a:gridCol w="2541495">
                  <a:extLst>
                    <a:ext uri="{9D8B030D-6E8A-4147-A177-3AD203B41FA5}">
                      <a16:colId xmlns:a16="http://schemas.microsoft.com/office/drawing/2014/main" val="3626137946"/>
                    </a:ext>
                  </a:extLst>
                </a:gridCol>
              </a:tblGrid>
              <a:tr h="747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12271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58000"/>
              </p:ext>
            </p:extLst>
          </p:nvPr>
        </p:nvGraphicFramePr>
        <p:xfrm>
          <a:off x="678094" y="4431082"/>
          <a:ext cx="5402066" cy="74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0571">
                  <a:extLst>
                    <a:ext uri="{9D8B030D-6E8A-4147-A177-3AD203B41FA5}">
                      <a16:colId xmlns:a16="http://schemas.microsoft.com/office/drawing/2014/main" val="2386242715"/>
                    </a:ext>
                  </a:extLst>
                </a:gridCol>
                <a:gridCol w="2541495">
                  <a:extLst>
                    <a:ext uri="{9D8B030D-6E8A-4147-A177-3AD203B41FA5}">
                      <a16:colId xmlns:a16="http://schemas.microsoft.com/office/drawing/2014/main" val="3626137946"/>
                    </a:ext>
                  </a:extLst>
                </a:gridCol>
              </a:tblGrid>
              <a:tr h="747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12271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48024"/>
              </p:ext>
            </p:extLst>
          </p:nvPr>
        </p:nvGraphicFramePr>
        <p:xfrm>
          <a:off x="6055355" y="4422767"/>
          <a:ext cx="5402066" cy="74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0571">
                  <a:extLst>
                    <a:ext uri="{9D8B030D-6E8A-4147-A177-3AD203B41FA5}">
                      <a16:colId xmlns:a16="http://schemas.microsoft.com/office/drawing/2014/main" val="2386242715"/>
                    </a:ext>
                  </a:extLst>
                </a:gridCol>
                <a:gridCol w="2541495">
                  <a:extLst>
                    <a:ext uri="{9D8B030D-6E8A-4147-A177-3AD203B41FA5}">
                      <a16:colId xmlns:a16="http://schemas.microsoft.com/office/drawing/2014/main" val="3626137946"/>
                    </a:ext>
                  </a:extLst>
                </a:gridCol>
              </a:tblGrid>
              <a:tr h="747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12271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056639"/>
              </p:ext>
            </p:extLst>
          </p:nvPr>
        </p:nvGraphicFramePr>
        <p:xfrm>
          <a:off x="678094" y="5188788"/>
          <a:ext cx="5402066" cy="74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0571">
                  <a:extLst>
                    <a:ext uri="{9D8B030D-6E8A-4147-A177-3AD203B41FA5}">
                      <a16:colId xmlns:a16="http://schemas.microsoft.com/office/drawing/2014/main" val="2386242715"/>
                    </a:ext>
                  </a:extLst>
                </a:gridCol>
                <a:gridCol w="2541495">
                  <a:extLst>
                    <a:ext uri="{9D8B030D-6E8A-4147-A177-3AD203B41FA5}">
                      <a16:colId xmlns:a16="http://schemas.microsoft.com/office/drawing/2014/main" val="3626137946"/>
                    </a:ext>
                  </a:extLst>
                </a:gridCol>
              </a:tblGrid>
              <a:tr h="747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12271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404933"/>
              </p:ext>
            </p:extLst>
          </p:nvPr>
        </p:nvGraphicFramePr>
        <p:xfrm>
          <a:off x="6055355" y="5169924"/>
          <a:ext cx="5402066" cy="74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0571">
                  <a:extLst>
                    <a:ext uri="{9D8B030D-6E8A-4147-A177-3AD203B41FA5}">
                      <a16:colId xmlns:a16="http://schemas.microsoft.com/office/drawing/2014/main" val="2386242715"/>
                    </a:ext>
                  </a:extLst>
                </a:gridCol>
                <a:gridCol w="2541495">
                  <a:extLst>
                    <a:ext uri="{9D8B030D-6E8A-4147-A177-3AD203B41FA5}">
                      <a16:colId xmlns:a16="http://schemas.microsoft.com/office/drawing/2014/main" val="3626137946"/>
                    </a:ext>
                  </a:extLst>
                </a:gridCol>
              </a:tblGrid>
              <a:tr h="747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122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2494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56890206-8580-4FC7-A158-1E69B2B51C5E}"/>
              </a:ext>
            </a:extLst>
          </p:cNvPr>
          <p:cNvSpPr/>
          <p:nvPr/>
        </p:nvSpPr>
        <p:spPr>
          <a:xfrm>
            <a:off x="-4786" y="6557555"/>
            <a:ext cx="12196786" cy="30044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1641AE40-1E88-EE1C-F399-810131F51F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45517"/>
              </p:ext>
            </p:extLst>
          </p:nvPr>
        </p:nvGraphicFramePr>
        <p:xfrm>
          <a:off x="662558" y="1628612"/>
          <a:ext cx="10862098" cy="1318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1049">
                  <a:extLst>
                    <a:ext uri="{9D8B030D-6E8A-4147-A177-3AD203B41FA5}">
                      <a16:colId xmlns:a16="http://schemas.microsoft.com/office/drawing/2014/main" val="3743891412"/>
                    </a:ext>
                  </a:extLst>
                </a:gridCol>
                <a:gridCol w="5431049">
                  <a:extLst>
                    <a:ext uri="{9D8B030D-6E8A-4147-A177-3AD203B41FA5}">
                      <a16:colId xmlns:a16="http://schemas.microsoft.com/office/drawing/2014/main" val="364102422"/>
                    </a:ext>
                  </a:extLst>
                </a:gridCol>
              </a:tblGrid>
              <a:tr h="4421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ผลลัพธ์การเรียนรู้ที่ตลาดแรงงานต้องการ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ผลลัพธ์การเรียนรู้ที่ผู้มีส่วนได้เสียต้องการ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331614"/>
                  </a:ext>
                </a:extLst>
              </a:tr>
              <a:tr h="7999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7317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23972" t="12641" r="64932" b="79080"/>
          <a:stretch/>
        </p:blipFill>
        <p:spPr>
          <a:xfrm>
            <a:off x="116597" y="47878"/>
            <a:ext cx="2320034" cy="1224409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62558" y="2946700"/>
          <a:ext cx="10862098" cy="74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1049">
                  <a:extLst>
                    <a:ext uri="{9D8B030D-6E8A-4147-A177-3AD203B41FA5}">
                      <a16:colId xmlns:a16="http://schemas.microsoft.com/office/drawing/2014/main" val="2386242715"/>
                    </a:ext>
                  </a:extLst>
                </a:gridCol>
                <a:gridCol w="5431049">
                  <a:extLst>
                    <a:ext uri="{9D8B030D-6E8A-4147-A177-3AD203B41FA5}">
                      <a16:colId xmlns:a16="http://schemas.microsoft.com/office/drawing/2014/main" val="3626137946"/>
                    </a:ext>
                  </a:extLst>
                </a:gridCol>
              </a:tblGrid>
              <a:tr h="747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1227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62558" y="3694236"/>
          <a:ext cx="10862098" cy="724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1049">
                  <a:extLst>
                    <a:ext uri="{9D8B030D-6E8A-4147-A177-3AD203B41FA5}">
                      <a16:colId xmlns:a16="http://schemas.microsoft.com/office/drawing/2014/main" val="919722767"/>
                    </a:ext>
                  </a:extLst>
                </a:gridCol>
                <a:gridCol w="5431049">
                  <a:extLst>
                    <a:ext uri="{9D8B030D-6E8A-4147-A177-3AD203B41FA5}">
                      <a16:colId xmlns:a16="http://schemas.microsoft.com/office/drawing/2014/main" val="2567888038"/>
                    </a:ext>
                  </a:extLst>
                </a:gridCol>
              </a:tblGrid>
              <a:tr h="7244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9300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62558" y="4417254"/>
          <a:ext cx="10862098" cy="724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1049">
                  <a:extLst>
                    <a:ext uri="{9D8B030D-6E8A-4147-A177-3AD203B41FA5}">
                      <a16:colId xmlns:a16="http://schemas.microsoft.com/office/drawing/2014/main" val="2119352906"/>
                    </a:ext>
                  </a:extLst>
                </a:gridCol>
                <a:gridCol w="5431049">
                  <a:extLst>
                    <a:ext uri="{9D8B030D-6E8A-4147-A177-3AD203B41FA5}">
                      <a16:colId xmlns:a16="http://schemas.microsoft.com/office/drawing/2014/main" val="4240203967"/>
                    </a:ext>
                  </a:extLst>
                </a:gridCol>
              </a:tblGrid>
              <a:tr h="7244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82475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62558" y="5108609"/>
          <a:ext cx="10862098" cy="724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1049">
                  <a:extLst>
                    <a:ext uri="{9D8B030D-6E8A-4147-A177-3AD203B41FA5}">
                      <a16:colId xmlns:a16="http://schemas.microsoft.com/office/drawing/2014/main" val="2119352906"/>
                    </a:ext>
                  </a:extLst>
                </a:gridCol>
                <a:gridCol w="5431049">
                  <a:extLst>
                    <a:ext uri="{9D8B030D-6E8A-4147-A177-3AD203B41FA5}">
                      <a16:colId xmlns:a16="http://schemas.microsoft.com/office/drawing/2014/main" val="1010954373"/>
                    </a:ext>
                  </a:extLst>
                </a:gridCol>
              </a:tblGrid>
              <a:tr h="7244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824750"/>
                  </a:ext>
                </a:extLst>
              </a:tr>
            </a:tbl>
          </a:graphicData>
        </a:graphic>
      </p:graphicFrame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9B90A06F-09F6-FB41-AD7C-05EAD76094FD}"/>
              </a:ext>
            </a:extLst>
          </p:cNvPr>
          <p:cNvSpPr txBox="1">
            <a:spLocks/>
          </p:cNvSpPr>
          <p:nvPr/>
        </p:nvSpPr>
        <p:spPr>
          <a:xfrm>
            <a:off x="2149249" y="271867"/>
            <a:ext cx="8365180" cy="1000420"/>
          </a:xfrm>
          <a:prstGeom prst="rect">
            <a:avLst/>
          </a:prstGeom>
          <a:noFill/>
          <a:effectLst>
            <a:outerShdw blurRad="88900" dist="50800" dir="5400000" sx="17000" sy="17000" algn="ctr" rotWithShape="0">
              <a:srgbClr val="000000">
                <a:alpha val="94000"/>
              </a:srgbClr>
            </a:outerShdw>
          </a:effectLst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th-TH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ภาวะความต้องการบัณฑิตจากผู้มีส่วนได้ส่วนเสีย</a:t>
            </a:r>
          </a:p>
        </p:txBody>
      </p:sp>
    </p:spTree>
    <p:extLst>
      <p:ext uri="{BB962C8B-B14F-4D97-AF65-F5344CB8AC3E}">
        <p14:creationId xmlns:p14="http://schemas.microsoft.com/office/powerpoint/2010/main" val="3986161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56890206-8580-4FC7-A158-1E69B2B51C5E}"/>
              </a:ext>
            </a:extLst>
          </p:cNvPr>
          <p:cNvSpPr/>
          <p:nvPr/>
        </p:nvSpPr>
        <p:spPr>
          <a:xfrm>
            <a:off x="-4786" y="6557555"/>
            <a:ext cx="12196786" cy="30044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23972" t="12641" r="64932" b="79080"/>
          <a:stretch/>
        </p:blipFill>
        <p:spPr>
          <a:xfrm>
            <a:off x="116597" y="47878"/>
            <a:ext cx="2320034" cy="1224409"/>
          </a:xfrm>
          <a:prstGeom prst="rect">
            <a:avLst/>
          </a:prstGeom>
        </p:spPr>
      </p:pic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9B90A06F-09F6-FB41-AD7C-05EAD76094FD}"/>
              </a:ext>
            </a:extLst>
          </p:cNvPr>
          <p:cNvSpPr txBox="1">
            <a:spLocks/>
          </p:cNvSpPr>
          <p:nvPr/>
        </p:nvSpPr>
        <p:spPr>
          <a:xfrm>
            <a:off x="2436631" y="271867"/>
            <a:ext cx="8755298" cy="1000420"/>
          </a:xfrm>
          <a:prstGeom prst="rect">
            <a:avLst/>
          </a:prstGeom>
          <a:noFill/>
          <a:effectLst>
            <a:outerShdw blurRad="88900" dist="50800" dir="5400000" sx="17000" sy="17000" algn="ctr" rotWithShape="0">
              <a:srgbClr val="000000">
                <a:alpha val="94000"/>
              </a:srgbClr>
            </a:outerShdw>
          </a:effectLst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endParaRPr lang="th-TH" sz="4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th-TH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ผลลัพธ์การเรียนรู้ของหลักสูตร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en-US" sz="2400" b="1" i="1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[PLO1-PLO5 </a:t>
            </a:r>
            <a:r>
              <a:rPr lang="th-TH" sz="2400" b="1" i="1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หมวดวิชาศึกษาทั่วไป</a:t>
            </a:r>
            <a:r>
              <a:rPr lang="en-US" sz="2400" b="1" i="1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]</a:t>
            </a:r>
            <a:endParaRPr lang="en-US" sz="2400" dirty="0">
              <a:effectLst/>
              <a:latin typeface="TH SarabunPSK" panose="020B0500040200020003" pitchFamily="34" charset="-34"/>
              <a:ea typeface="Cordia New" panose="020B0304020202020204" pitchFamily="34" charset="-34"/>
              <a:cs typeface="TH SarabunPSK" panose="020B0500040200020003" pitchFamily="34" charset="-34"/>
            </a:endParaRPr>
          </a:p>
          <a:p>
            <a:pPr marL="0" indent="0" algn="ctr">
              <a:lnSpc>
                <a:spcPct val="110000"/>
              </a:lnSpc>
              <a:buNone/>
            </a:pPr>
            <a:endParaRPr lang="th-TH" sz="4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08E8DDC4-5224-D551-E4E4-45C5900D2AD5}"/>
              </a:ext>
            </a:extLst>
          </p:cNvPr>
          <p:cNvGraphicFramePr>
            <a:graphicFrameLocks noGrp="1"/>
          </p:cNvGraphicFramePr>
          <p:nvPr/>
        </p:nvGraphicFramePr>
        <p:xfrm>
          <a:off x="816757" y="1496276"/>
          <a:ext cx="10553700" cy="5801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0740">
                  <a:extLst>
                    <a:ext uri="{9D8B030D-6E8A-4147-A177-3AD203B41FA5}">
                      <a16:colId xmlns:a16="http://schemas.microsoft.com/office/drawing/2014/main" val="4209100933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3609220858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281242072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3646015277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2573723880"/>
                    </a:ext>
                  </a:extLst>
                </a:gridCol>
              </a:tblGrid>
              <a:tr h="580174"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PLOs</a:t>
                      </a:r>
                      <a:endParaRPr lang="th-TH" sz="25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5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ชั้นปีที่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5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ชั้นปีที่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5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ชั้นปีที่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5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ชั้นปีที่ 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3853866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F029BFF-D1A0-19CB-E596-2FDC887D9D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454230"/>
              </p:ext>
            </p:extLst>
          </p:nvPr>
        </p:nvGraphicFramePr>
        <p:xfrm>
          <a:off x="816757" y="2026654"/>
          <a:ext cx="10553700" cy="89421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110740">
                  <a:extLst>
                    <a:ext uri="{9D8B030D-6E8A-4147-A177-3AD203B41FA5}">
                      <a16:colId xmlns:a16="http://schemas.microsoft.com/office/drawing/2014/main" val="4209100933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3609220858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281242072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3646015277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2573723880"/>
                    </a:ext>
                  </a:extLst>
                </a:gridCol>
              </a:tblGrid>
              <a:tr h="89421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PLO6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853866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D68F641B-F964-0A9E-EE8E-D1326987A7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592388"/>
              </p:ext>
            </p:extLst>
          </p:nvPr>
        </p:nvGraphicFramePr>
        <p:xfrm>
          <a:off x="816757" y="2830817"/>
          <a:ext cx="10553700" cy="89421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10740">
                  <a:extLst>
                    <a:ext uri="{9D8B030D-6E8A-4147-A177-3AD203B41FA5}">
                      <a16:colId xmlns:a16="http://schemas.microsoft.com/office/drawing/2014/main" val="4209100933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3609220858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281242072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3646015277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2573723880"/>
                    </a:ext>
                  </a:extLst>
                </a:gridCol>
              </a:tblGrid>
              <a:tr h="894217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PLO7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853866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E93D6ADF-FC67-F594-BBA3-CA7F905F90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93486"/>
              </p:ext>
            </p:extLst>
          </p:nvPr>
        </p:nvGraphicFramePr>
        <p:xfrm>
          <a:off x="816757" y="3732642"/>
          <a:ext cx="10553700" cy="92390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10740">
                  <a:extLst>
                    <a:ext uri="{9D8B030D-6E8A-4147-A177-3AD203B41FA5}">
                      <a16:colId xmlns:a16="http://schemas.microsoft.com/office/drawing/2014/main" val="4209100933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3609220858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281242072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3646015277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2573723880"/>
                    </a:ext>
                  </a:extLst>
                </a:gridCol>
              </a:tblGrid>
              <a:tr h="92390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PLO9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853866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B5BA4475-B895-1AA9-BBB1-CE4AC0F328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084455"/>
              </p:ext>
            </p:extLst>
          </p:nvPr>
        </p:nvGraphicFramePr>
        <p:xfrm>
          <a:off x="816757" y="4629870"/>
          <a:ext cx="10553700" cy="90184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10740">
                  <a:extLst>
                    <a:ext uri="{9D8B030D-6E8A-4147-A177-3AD203B41FA5}">
                      <a16:colId xmlns:a16="http://schemas.microsoft.com/office/drawing/2014/main" val="4209100933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3609220858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281242072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3646015277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2573723880"/>
                    </a:ext>
                  </a:extLst>
                </a:gridCol>
              </a:tblGrid>
              <a:tr h="901847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PLO9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853866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CA736BF0-DBF1-5D1B-D26C-BC03AADEF33E}"/>
              </a:ext>
            </a:extLst>
          </p:cNvPr>
          <p:cNvGraphicFramePr>
            <a:graphicFrameLocks noGrp="1"/>
          </p:cNvGraphicFramePr>
          <p:nvPr/>
        </p:nvGraphicFramePr>
        <p:xfrm>
          <a:off x="819150" y="5481177"/>
          <a:ext cx="10553700" cy="89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0740">
                  <a:extLst>
                    <a:ext uri="{9D8B030D-6E8A-4147-A177-3AD203B41FA5}">
                      <a16:colId xmlns:a16="http://schemas.microsoft.com/office/drawing/2014/main" val="4209100933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3609220858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281242072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3646015277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2573723880"/>
                    </a:ext>
                  </a:extLst>
                </a:gridCol>
              </a:tblGrid>
              <a:tr h="894216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การประเมินผลลัพธ์</a:t>
                      </a:r>
                      <a:b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การเรียนรู้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8538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3487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56890206-8580-4FC7-A158-1E69B2B51C5E}"/>
              </a:ext>
            </a:extLst>
          </p:cNvPr>
          <p:cNvSpPr/>
          <p:nvPr/>
        </p:nvSpPr>
        <p:spPr>
          <a:xfrm>
            <a:off x="-4786" y="6557555"/>
            <a:ext cx="12196786" cy="30044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23972" t="12641" r="64932" b="79080"/>
          <a:stretch/>
        </p:blipFill>
        <p:spPr>
          <a:xfrm>
            <a:off x="116597" y="47878"/>
            <a:ext cx="2320034" cy="1224409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62558" y="2946700"/>
          <a:ext cx="10862098" cy="74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9869">
                  <a:extLst>
                    <a:ext uri="{9D8B030D-6E8A-4147-A177-3AD203B41FA5}">
                      <a16:colId xmlns:a16="http://schemas.microsoft.com/office/drawing/2014/main" val="2386242715"/>
                    </a:ext>
                  </a:extLst>
                </a:gridCol>
                <a:gridCol w="5312229">
                  <a:extLst>
                    <a:ext uri="{9D8B030D-6E8A-4147-A177-3AD203B41FA5}">
                      <a16:colId xmlns:a16="http://schemas.microsoft.com/office/drawing/2014/main" val="514948511"/>
                    </a:ext>
                  </a:extLst>
                </a:gridCol>
              </a:tblGrid>
              <a:tr h="747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1227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62558" y="3694236"/>
          <a:ext cx="10862098" cy="724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9869">
                  <a:extLst>
                    <a:ext uri="{9D8B030D-6E8A-4147-A177-3AD203B41FA5}">
                      <a16:colId xmlns:a16="http://schemas.microsoft.com/office/drawing/2014/main" val="919722767"/>
                    </a:ext>
                  </a:extLst>
                </a:gridCol>
                <a:gridCol w="5312229">
                  <a:extLst>
                    <a:ext uri="{9D8B030D-6E8A-4147-A177-3AD203B41FA5}">
                      <a16:colId xmlns:a16="http://schemas.microsoft.com/office/drawing/2014/main" val="1890038374"/>
                    </a:ext>
                  </a:extLst>
                </a:gridCol>
              </a:tblGrid>
              <a:tr h="7244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9300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62558" y="4417254"/>
          <a:ext cx="10862098" cy="724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9869">
                  <a:extLst>
                    <a:ext uri="{9D8B030D-6E8A-4147-A177-3AD203B41FA5}">
                      <a16:colId xmlns:a16="http://schemas.microsoft.com/office/drawing/2014/main" val="2119352906"/>
                    </a:ext>
                  </a:extLst>
                </a:gridCol>
                <a:gridCol w="5312229">
                  <a:extLst>
                    <a:ext uri="{9D8B030D-6E8A-4147-A177-3AD203B41FA5}">
                      <a16:colId xmlns:a16="http://schemas.microsoft.com/office/drawing/2014/main" val="2744039127"/>
                    </a:ext>
                  </a:extLst>
                </a:gridCol>
              </a:tblGrid>
              <a:tr h="7244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82475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62558" y="5108609"/>
          <a:ext cx="10862098" cy="724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9869">
                  <a:extLst>
                    <a:ext uri="{9D8B030D-6E8A-4147-A177-3AD203B41FA5}">
                      <a16:colId xmlns:a16="http://schemas.microsoft.com/office/drawing/2014/main" val="2119352906"/>
                    </a:ext>
                  </a:extLst>
                </a:gridCol>
                <a:gridCol w="5312229">
                  <a:extLst>
                    <a:ext uri="{9D8B030D-6E8A-4147-A177-3AD203B41FA5}">
                      <a16:colId xmlns:a16="http://schemas.microsoft.com/office/drawing/2014/main" val="2744039127"/>
                    </a:ext>
                  </a:extLst>
                </a:gridCol>
              </a:tblGrid>
              <a:tr h="7244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824750"/>
                  </a:ext>
                </a:extLst>
              </a:tr>
            </a:tbl>
          </a:graphicData>
        </a:graphic>
      </p:graphicFrame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9B90A06F-09F6-FB41-AD7C-05EAD76094FD}"/>
              </a:ext>
            </a:extLst>
          </p:cNvPr>
          <p:cNvSpPr txBox="1">
            <a:spLocks/>
          </p:cNvSpPr>
          <p:nvPr/>
        </p:nvSpPr>
        <p:spPr>
          <a:xfrm>
            <a:off x="2149249" y="271867"/>
            <a:ext cx="8365180" cy="1000420"/>
          </a:xfrm>
          <a:prstGeom prst="rect">
            <a:avLst/>
          </a:prstGeom>
          <a:noFill/>
          <a:effectLst>
            <a:outerShdw blurRad="88900" dist="50800" dir="5400000" sx="17000" sy="17000" algn="ctr" rotWithShape="0">
              <a:srgbClr val="000000">
                <a:alpha val="94000"/>
              </a:srgbClr>
            </a:outerShdw>
          </a:effectLst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th-TH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อาชีพที่ประกอบได้หลังสำเร็จการศึกษา</a:t>
            </a:r>
            <a:endParaRPr lang="en-US" altLang="ko-KR" sz="4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845311"/>
              </p:ext>
            </p:extLst>
          </p:nvPr>
        </p:nvGraphicFramePr>
        <p:xfrm>
          <a:off x="662558" y="1515041"/>
          <a:ext cx="10862098" cy="74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9869">
                  <a:extLst>
                    <a:ext uri="{9D8B030D-6E8A-4147-A177-3AD203B41FA5}">
                      <a16:colId xmlns:a16="http://schemas.microsoft.com/office/drawing/2014/main" val="2386242715"/>
                    </a:ext>
                  </a:extLst>
                </a:gridCol>
                <a:gridCol w="5312229">
                  <a:extLst>
                    <a:ext uri="{9D8B030D-6E8A-4147-A177-3AD203B41FA5}">
                      <a16:colId xmlns:a16="http://schemas.microsoft.com/office/drawing/2014/main" val="514948511"/>
                    </a:ext>
                  </a:extLst>
                </a:gridCol>
              </a:tblGrid>
              <a:tr h="747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12271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473047"/>
              </p:ext>
            </p:extLst>
          </p:nvPr>
        </p:nvGraphicFramePr>
        <p:xfrm>
          <a:off x="662558" y="2245290"/>
          <a:ext cx="10862098" cy="724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9869">
                  <a:extLst>
                    <a:ext uri="{9D8B030D-6E8A-4147-A177-3AD203B41FA5}">
                      <a16:colId xmlns:a16="http://schemas.microsoft.com/office/drawing/2014/main" val="2119352906"/>
                    </a:ext>
                  </a:extLst>
                </a:gridCol>
                <a:gridCol w="5312229">
                  <a:extLst>
                    <a:ext uri="{9D8B030D-6E8A-4147-A177-3AD203B41FA5}">
                      <a16:colId xmlns:a16="http://schemas.microsoft.com/office/drawing/2014/main" val="2744039127"/>
                    </a:ext>
                  </a:extLst>
                </a:gridCol>
              </a:tblGrid>
              <a:tr h="7244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8247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8663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1789</TotalTime>
  <Words>183</Words>
  <Application>Microsoft Office PowerPoint</Application>
  <PresentationFormat>Widescreen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TH SarabunPSK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yim ployphan</dc:creator>
  <cp:lastModifiedBy>acad02.vru@hotmail.com</cp:lastModifiedBy>
  <cp:revision>111</cp:revision>
  <dcterms:created xsi:type="dcterms:W3CDTF">2022-01-06T03:24:11Z</dcterms:created>
  <dcterms:modified xsi:type="dcterms:W3CDTF">2025-06-18T02:19:53Z</dcterms:modified>
</cp:coreProperties>
</file>